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</p:sldMasterIdLst>
  <p:notesMasterIdLst>
    <p:notesMasterId r:id="rId21"/>
  </p:notesMasterIdLst>
  <p:handoutMasterIdLst>
    <p:handoutMasterId r:id="rId22"/>
  </p:handoutMasterIdLst>
  <p:sldIdLst>
    <p:sldId id="277" r:id="rId3"/>
    <p:sldId id="276" r:id="rId4"/>
    <p:sldId id="280" r:id="rId5"/>
    <p:sldId id="304" r:id="rId6"/>
    <p:sldId id="305" r:id="rId7"/>
    <p:sldId id="282" r:id="rId8"/>
    <p:sldId id="285" r:id="rId9"/>
    <p:sldId id="289" r:id="rId10"/>
    <p:sldId id="298" r:id="rId11"/>
    <p:sldId id="301" r:id="rId12"/>
    <p:sldId id="303" r:id="rId13"/>
    <p:sldId id="292" r:id="rId14"/>
    <p:sldId id="299" r:id="rId15"/>
    <p:sldId id="307" r:id="rId16"/>
    <p:sldId id="308" r:id="rId17"/>
    <p:sldId id="309" r:id="rId18"/>
    <p:sldId id="310" r:id="rId19"/>
    <p:sldId id="311" r:id="rId20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71" autoAdjust="0"/>
    <p:restoredTop sz="92362" autoAdjust="0"/>
  </p:normalViewPr>
  <p:slideViewPr>
    <p:cSldViewPr snapToGrid="0">
      <p:cViewPr varScale="1">
        <p:scale>
          <a:sx n="70" d="100"/>
          <a:sy n="70" d="100"/>
        </p:scale>
        <p:origin x="-1470" y="-96"/>
      </p:cViewPr>
      <p:guideLst>
        <p:guide orient="horz" pos="3935"/>
        <p:guide pos="288"/>
        <p:guide pos="726"/>
        <p:guide pos="5029"/>
        <p:guide pos="43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FCA4E4-561F-49D5-949B-60C2E001FA24}" type="doc">
      <dgm:prSet loTypeId="urn:microsoft.com/office/officeart/2005/8/layout/vList5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429310DE-9222-4C40-A9A7-76FE12876885}">
      <dgm:prSet phldrT="[Texte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Forte consommation en énergie / </a:t>
          </a:r>
          <a:r>
            <a:rPr lang="fr-FR" sz="18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substantial</a:t>
          </a:r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8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energy</a:t>
          </a:r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8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consumption</a:t>
          </a:r>
          <a:endParaRPr lang="fr-FR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C35C26-C772-49CB-9769-FAF7957074F5}" type="parTrans" cxnId="{E3C95724-1389-49C9-B23F-3DD39FF96B37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D54D4604-6D83-4429-A6A5-F75F335E4A8A}" type="sibTrans" cxnId="{E3C95724-1389-49C9-B23F-3DD39FF96B37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DB12D012-D875-4D6A-AE72-3E452878B8BA}">
      <dgm:prSet phldrT="[Texte]" custT="1"/>
      <dgm:spPr>
        <a:solidFill>
          <a:schemeClr val="accent2">
            <a:lumMod val="50000"/>
            <a:alpha val="90000"/>
          </a:schemeClr>
        </a:solidFill>
      </dgm:spPr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Elevage / </a:t>
          </a:r>
          <a:r>
            <a:rPr lang="fr-FR" sz="11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Cattle</a:t>
          </a:r>
          <a:r>
            <a:rPr lang="fr-FR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1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Growing</a:t>
          </a:r>
          <a:endParaRPr lang="fr-FR" sz="11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1CA3A0-C5B2-4033-A80C-E5A6AEBFD7C1}" type="parTrans" cxnId="{B798A56D-983E-44A4-9FBB-6EAE768D1627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C4F44FB9-CD73-421C-AAD7-F99E94D8A43E}" type="sibTrans" cxnId="{B798A56D-983E-44A4-9FBB-6EAE768D1627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045B5DE6-53BF-4CCF-BA09-040A0CA4E6C6}">
      <dgm:prSet phldrT="[Texte]" custT="1"/>
      <dgm:spPr>
        <a:solidFill>
          <a:schemeClr val="accent2">
            <a:lumMod val="50000"/>
            <a:alpha val="90000"/>
          </a:schemeClr>
        </a:solidFill>
      </dgm:spPr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Irrigation / Irrigation </a:t>
          </a:r>
          <a:endParaRPr lang="fr-FR" sz="11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13C7EB-7F6B-4C15-9B89-3AB1F2E06296}" type="parTrans" cxnId="{4D8D393F-76DB-43B5-BB0F-CCAF4D5C8687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1222675D-6735-44A5-8304-6B6451827C33}" type="sibTrans" cxnId="{4D8D393F-76DB-43B5-BB0F-CCAF4D5C8687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025C9AD1-832C-4D20-85E4-EDAC8242DC2E}">
      <dgm:prSet phldrT="[Texte]" custT="1"/>
      <dgm:spPr>
        <a:solidFill>
          <a:schemeClr val="accent2">
            <a:lumMod val="50000"/>
            <a:alpha val="90000"/>
          </a:schemeClr>
        </a:solidFill>
      </dgm:spPr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Conditionnement / Food </a:t>
          </a:r>
          <a:r>
            <a:rPr lang="fr-FR" sz="11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Processing</a:t>
          </a:r>
          <a:endParaRPr lang="fr-FR" sz="11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26F706-4E21-4005-B04C-B79CDB3C95E3}" type="parTrans" cxnId="{7FC97D60-7B5D-48D6-AFAA-66A6E8BE9A7A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27C3E4F2-72CD-4770-B86D-FAB4F20ACA6A}" type="sibTrans" cxnId="{7FC97D60-7B5D-48D6-AFAA-66A6E8BE9A7A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05961290-44CD-4A63-8E5C-58899F54C610}">
      <dgm:prSet phldrT="[Texte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fr-FR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Réduction des </a:t>
          </a:r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charges financières / </a:t>
          </a:r>
          <a:r>
            <a:rPr lang="fr-FR" sz="18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reduction</a:t>
          </a:r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of </a:t>
          </a:r>
          <a:r>
            <a:rPr lang="fr-FR" sz="18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financial</a:t>
          </a:r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charges</a:t>
          </a:r>
          <a:endParaRPr lang="fr-FR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9580B2-689A-4343-BB7D-28A378FCCA06}" type="parTrans" cxnId="{666354EB-9EA5-4DDB-86BA-AD4149B6DC11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E6600ED6-FA06-47D5-99C7-67DA60525E2C}" type="sibTrans" cxnId="{666354EB-9EA5-4DDB-86BA-AD4149B6DC11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F6EB30CF-5BA5-4118-8CB0-D81DFBD998D1}">
      <dgm:prSet phldrT="[Texte]" custT="1"/>
      <dgm:spPr>
        <a:solidFill>
          <a:schemeClr val="accent2">
            <a:lumMod val="75000"/>
            <a:alpha val="90000"/>
          </a:schemeClr>
        </a:solidFill>
      </dgm:spPr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Production </a:t>
          </a:r>
          <a:r>
            <a:rPr lang="fr-FR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électrique </a:t>
          </a:r>
          <a:r>
            <a:rPr lang="fr-FR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PV / PV </a:t>
          </a:r>
          <a:r>
            <a:rPr lang="fr-FR" sz="11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electricity</a:t>
          </a:r>
          <a:r>
            <a:rPr lang="fr-FR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production</a:t>
          </a:r>
          <a:endParaRPr lang="fr-FR" sz="11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FE1D5B-EC83-4152-9050-B1B80471D28E}" type="parTrans" cxnId="{709FAF58-5AEE-4B2F-93EE-8E2493C59541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F602E05F-16C7-4381-AD5C-9AD07EC45498}" type="sibTrans" cxnId="{709FAF58-5AEE-4B2F-93EE-8E2493C59541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E160E8FB-362E-4FAE-834D-1091484B4D5F}">
      <dgm:prSet phldrT="[Texte]" custT="1"/>
      <dgm:spPr>
        <a:solidFill>
          <a:schemeClr val="accent2">
            <a:lumMod val="75000"/>
            <a:alpha val="90000"/>
          </a:schemeClr>
        </a:solidFill>
      </dgm:spPr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Isolation thermique / thermal isolation</a:t>
          </a:r>
          <a:endParaRPr lang="fr-FR" sz="11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4CF46D-F7C5-4785-B947-9B4765BDC030}" type="parTrans" cxnId="{6A4F762B-5D9C-4841-9280-57DC7BE4CF01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73751704-6FA4-4039-AD7E-4EA7647A4C5C}" type="sibTrans" cxnId="{6A4F762B-5D9C-4841-9280-57DC7BE4CF01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596040A4-8855-4A58-A0A8-823722DFCED8}">
      <dgm:prSet phldrT="[Texte]" custT="1"/>
      <dgm:spPr>
        <a:solidFill>
          <a:schemeClr val="accent2">
            <a:lumMod val="75000"/>
            <a:alpha val="90000"/>
          </a:schemeClr>
        </a:solidFill>
      </dgm:spPr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Chauffage d'eau par le solaire / </a:t>
          </a:r>
          <a:r>
            <a:rPr lang="fr-FR" sz="11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solar</a:t>
          </a:r>
          <a:r>
            <a:rPr lang="fr-FR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water </a:t>
          </a:r>
          <a:r>
            <a:rPr lang="fr-FR" sz="11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heating</a:t>
          </a:r>
          <a:endParaRPr lang="fr-FR" sz="11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060C49-99CD-4A98-B236-6AC6F0C85219}" type="parTrans" cxnId="{BDA44EA7-A628-4464-84D0-FB0A59CE2C13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95E25FD6-081E-4DF5-83DD-B0B39BCA13A1}" type="sibTrans" cxnId="{BDA44EA7-A628-4464-84D0-FB0A59CE2C13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DA4AABDC-D146-4E5F-A5BF-BA3527C41B36}">
      <dgm:prSet phldrT="[Texte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Technologies matures et </a:t>
          </a:r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rentables / mature and profitable technologies</a:t>
          </a:r>
          <a:endParaRPr lang="fr-FR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9E13D6-4674-48C3-8B75-0A43CC37959F}" type="parTrans" cxnId="{A0BC7044-CD4F-4611-8A64-C507FDC60051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E47B7DB8-80DC-452B-99BC-3CBA97589C78}" type="sibTrans" cxnId="{A0BC7044-CD4F-4611-8A64-C507FDC60051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949C9C04-FC60-4D97-A190-805AC69F4D69}">
      <dgm:prSet phldrT="[Texte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fr-FR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Mécanismes incitatifs </a:t>
          </a:r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existants / </a:t>
          </a:r>
          <a:r>
            <a:rPr lang="fr-FR" sz="18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existing</a:t>
          </a:r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8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incentive</a:t>
          </a:r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8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mechanisms</a:t>
          </a:r>
          <a:endParaRPr lang="fr-FR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723611-6A06-4A32-984F-BBE577FC5B7E}" type="parTrans" cxnId="{8BDED3DF-CD83-4F87-80EB-620D3E795ACA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90BFFC2E-8B8A-4AC2-A503-634313150A12}" type="sibTrans" cxnId="{8BDED3DF-CD83-4F87-80EB-620D3E795ACA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BCFC2829-2970-4E90-8D36-5C7B171216A9}">
      <dgm:prSet phldrT="[Texte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Potentiel technique existant / </a:t>
          </a:r>
          <a:r>
            <a:rPr lang="fr-FR" sz="18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existing</a:t>
          </a:r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8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technological</a:t>
          </a:r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8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potential</a:t>
          </a:r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fr-FR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401827-A60C-4583-9D1E-BE5C1D2586E0}" type="parTrans" cxnId="{872D686A-A77A-401A-9CD3-18BA9B509CE6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EEEA52A1-3445-4A0B-8344-6E8143FDA9D5}" type="sibTrans" cxnId="{872D686A-A77A-401A-9CD3-18BA9B509CE6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2417FFDA-F886-4E88-B73E-96C7D91AE603}">
      <dgm:prSet phldrT="[Texte]"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Surtout PV et solaire thermique</a:t>
          </a:r>
          <a:endParaRPr lang="fr-FR" sz="11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F5F6F2-19E0-4CFE-80B5-1DAF246DE0DD}" type="parTrans" cxnId="{26874CC4-642D-49B4-9D2B-18C7498FB96C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23DD618B-61D4-4241-B673-5D369C4D5D5A}" type="sibTrans" cxnId="{26874CC4-642D-49B4-9D2B-18C7498FB96C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6068D4D3-B489-4ECA-871B-DEA0F668C40E}">
      <dgm:prSet phldrT="[Texte]"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fr-FR" sz="11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Especially</a:t>
          </a:r>
          <a:r>
            <a:rPr lang="fr-FR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PV and </a:t>
          </a:r>
          <a:r>
            <a:rPr lang="fr-FR" sz="11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solar</a:t>
          </a:r>
          <a:r>
            <a:rPr lang="fr-FR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thermal</a:t>
          </a:r>
          <a:endParaRPr lang="fr-FR" sz="11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F84A8E-BC8D-42A3-9039-EC36934B68A8}" type="parTrans" cxnId="{BFBE76D4-F71B-41E9-AC93-5DB777C6E7E3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5FA7FAC4-B438-4D6A-B1D3-9CE7B01506A2}" type="sibTrans" cxnId="{BFBE76D4-F71B-41E9-AC93-5DB777C6E7E3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9B51164E-048C-42B4-BC81-51339D10A981}">
      <dgm:prSet phldrT="[Texte]" custT="1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fr-FR" sz="1100" dirty="0" err="1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Especially</a:t>
          </a:r>
          <a:r>
            <a:rPr lang="fr-FR" sz="11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 for PV &amp; </a:t>
          </a:r>
          <a:r>
            <a:rPr lang="fr-FR" sz="1100" dirty="0" err="1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solar</a:t>
          </a:r>
          <a:r>
            <a:rPr lang="fr-FR" sz="11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 thermal installations</a:t>
          </a:r>
          <a:endParaRPr lang="fr-FR" sz="1100" dirty="0">
            <a:solidFill>
              <a:schemeClr val="tx1"/>
            </a:solidFill>
            <a:latin typeface="+mn-lt"/>
            <a:cs typeface="Arial" panose="020B0604020202020204" pitchFamily="34" charset="0"/>
          </a:endParaRPr>
        </a:p>
      </dgm:t>
    </dgm:pt>
    <dgm:pt modelId="{01D78C45-B5F9-4CB0-85F3-675E63C61EE5}" type="parTrans" cxnId="{7FEC5BF0-B289-4D33-9A6B-C0A190899EB7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3A942415-9ED8-495B-A9B5-E8D7C59A0101}" type="sibTrans" cxnId="{7FEC5BF0-B289-4D33-9A6B-C0A190899EB7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37FE44CA-130D-4E6B-8980-5C61A019B157}">
      <dgm:prSet phldrT="[Texte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fr-FR" sz="1100" dirty="0" err="1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Especially</a:t>
          </a:r>
          <a:r>
            <a:rPr lang="fr-FR" sz="11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 for irrigation and </a:t>
          </a:r>
          <a:r>
            <a:rPr lang="fr-FR" sz="1100" dirty="0" err="1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solar</a:t>
          </a:r>
          <a:r>
            <a:rPr lang="fr-FR" sz="11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 thermal production</a:t>
          </a:r>
          <a:endParaRPr lang="fr-FR" sz="1100" dirty="0">
            <a:solidFill>
              <a:schemeClr val="tx1"/>
            </a:solidFill>
            <a:latin typeface="+mn-lt"/>
            <a:cs typeface="Arial" panose="020B0604020202020204" pitchFamily="34" charset="0"/>
          </a:endParaRPr>
        </a:p>
      </dgm:t>
    </dgm:pt>
    <dgm:pt modelId="{0F0B13FA-1836-40D2-9A3A-95F1EAD4B92F}" type="parTrans" cxnId="{03952392-C712-4F33-A01F-AEF38AD57BE2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4FA76D3F-C5DE-473F-A2E6-6513DE95AC84}" type="sibTrans" cxnId="{03952392-C712-4F33-A01F-AEF38AD57BE2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A896E420-5D9E-41F7-840F-2AFE5CC8A3BC}">
      <dgm:prSet phldrT="[Texte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En particulier pour l'irrigation et le solaire thermique</a:t>
          </a:r>
          <a:endParaRPr lang="fr-FR" sz="1100" dirty="0">
            <a:solidFill>
              <a:schemeClr val="tx1"/>
            </a:solidFill>
            <a:latin typeface="+mn-lt"/>
            <a:cs typeface="Arial" panose="020B0604020202020204" pitchFamily="34" charset="0"/>
          </a:endParaRPr>
        </a:p>
      </dgm:t>
    </dgm:pt>
    <dgm:pt modelId="{70CF632B-5C98-4512-9242-1D8A9697F114}" type="parTrans" cxnId="{47AD3D68-AF83-49EF-96F8-48A53AEC2C17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943A1168-F469-4050-9410-11BA9A66B545}" type="sibTrans" cxnId="{47AD3D68-AF83-49EF-96F8-48A53AEC2C17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F960D0F2-B1A5-4B6F-ABF8-B6BD18BD64C5}">
      <dgm:prSet phldrT="[Texte]" custT="1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fr-FR" sz="11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Surtout pour le s installations PV &amp; solaire thermique</a:t>
          </a:r>
          <a:endParaRPr lang="fr-FR" sz="1100" dirty="0">
            <a:solidFill>
              <a:schemeClr val="tx1"/>
            </a:solidFill>
            <a:latin typeface="+mn-lt"/>
          </a:endParaRPr>
        </a:p>
      </dgm:t>
    </dgm:pt>
    <dgm:pt modelId="{F0E074B6-954A-45E3-BCCA-B8610085D724}" type="parTrans" cxnId="{7152B2F4-8BA6-4C1A-9BF6-A16BE9FD904D}">
      <dgm:prSet/>
      <dgm:spPr/>
      <dgm:t>
        <a:bodyPr/>
        <a:lstStyle/>
        <a:p>
          <a:endParaRPr lang="fr-FR"/>
        </a:p>
      </dgm:t>
    </dgm:pt>
    <dgm:pt modelId="{6D248617-BDD7-4DCF-B01F-3E1CEF8D36FF}" type="sibTrans" cxnId="{7152B2F4-8BA6-4C1A-9BF6-A16BE9FD904D}">
      <dgm:prSet/>
      <dgm:spPr/>
      <dgm:t>
        <a:bodyPr/>
        <a:lstStyle/>
        <a:p>
          <a:endParaRPr lang="fr-FR"/>
        </a:p>
      </dgm:t>
    </dgm:pt>
    <dgm:pt modelId="{D34E9863-CAFF-4A84-932E-10B62667EA4C}" type="pres">
      <dgm:prSet presAssocID="{C8FCA4E4-561F-49D5-949B-60C2E001FA2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F664246-7090-4FD3-A01D-1DC696B302C7}" type="pres">
      <dgm:prSet presAssocID="{429310DE-9222-4C40-A9A7-76FE12876885}" presName="linNode" presStyleCnt="0"/>
      <dgm:spPr/>
    </dgm:pt>
    <dgm:pt modelId="{95F75EDB-FAC6-4A90-A724-35BA5763EFCF}" type="pres">
      <dgm:prSet presAssocID="{429310DE-9222-4C40-A9A7-76FE12876885}" presName="parentText" presStyleLbl="node1" presStyleIdx="0" presStyleCnt="5" custScaleX="171468" custScaleY="110001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AB85A55-9DC9-411D-9182-A0295BA81858}" type="pres">
      <dgm:prSet presAssocID="{429310DE-9222-4C40-A9A7-76FE12876885}" presName="descendantText" presStyleLbl="alignAccFollowNode1" presStyleIdx="0" presStyleCnt="5" custScaleY="12808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552B6BA-753A-4EE9-AEA6-585380D384E2}" type="pres">
      <dgm:prSet presAssocID="{D54D4604-6D83-4429-A6A5-F75F335E4A8A}" presName="sp" presStyleCnt="0"/>
      <dgm:spPr/>
    </dgm:pt>
    <dgm:pt modelId="{2BF489AE-1B84-4190-8560-F3597B139D40}" type="pres">
      <dgm:prSet presAssocID="{05961290-44CD-4A63-8E5C-58899F54C610}" presName="linNode" presStyleCnt="0"/>
      <dgm:spPr/>
    </dgm:pt>
    <dgm:pt modelId="{E63C113A-3722-4B3C-8375-811456833B0C}" type="pres">
      <dgm:prSet presAssocID="{05961290-44CD-4A63-8E5C-58899F54C610}" presName="parentText" presStyleLbl="node1" presStyleIdx="1" presStyleCnt="5" custScaleX="17462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1DDFE38-D47C-4A02-A466-68C5C10822A3}" type="pres">
      <dgm:prSet presAssocID="{05961290-44CD-4A63-8E5C-58899F54C610}" presName="descendantText" presStyleLbl="alignAccFollowNode1" presStyleIdx="1" presStyleCnt="5" custScaleY="118996" custLinFactNeighborX="411" custLinFactNeighborY="11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1D41834-F8C1-4121-9D13-E76E19E9B7C2}" type="pres">
      <dgm:prSet presAssocID="{E6600ED6-FA06-47D5-99C7-67DA60525E2C}" presName="sp" presStyleCnt="0"/>
      <dgm:spPr/>
    </dgm:pt>
    <dgm:pt modelId="{48026635-794F-4610-A750-C8F7A56DE091}" type="pres">
      <dgm:prSet presAssocID="{DA4AABDC-D146-4E5F-A5BF-BA3527C41B36}" presName="linNode" presStyleCnt="0"/>
      <dgm:spPr/>
    </dgm:pt>
    <dgm:pt modelId="{C46D5144-C2F1-4DD5-9F2D-DA0AC897001F}" type="pres">
      <dgm:prSet presAssocID="{DA4AABDC-D146-4E5F-A5BF-BA3527C41B36}" presName="parentText" presStyleLbl="node1" presStyleIdx="2" presStyleCnt="5" custScaleX="173749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2B262B3-F13D-4FB8-B752-C268A326BFFD}" type="pres">
      <dgm:prSet presAssocID="{DA4AABDC-D146-4E5F-A5BF-BA3527C41B36}" presName="descendantText" presStyleLbl="alignAccFollowNode1" presStyleIdx="2" presStyleCnt="5" custScaleY="11850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BD026A5-6329-4C33-82A0-FF48E00CCA9C}" type="pres">
      <dgm:prSet presAssocID="{E47B7DB8-80DC-452B-99BC-3CBA97589C78}" presName="sp" presStyleCnt="0"/>
      <dgm:spPr/>
    </dgm:pt>
    <dgm:pt modelId="{741699DA-2FC7-42D8-BA41-948335384158}" type="pres">
      <dgm:prSet presAssocID="{949C9C04-FC60-4D97-A190-805AC69F4D69}" presName="linNode" presStyleCnt="0"/>
      <dgm:spPr/>
    </dgm:pt>
    <dgm:pt modelId="{65EDB66F-C601-4E72-AC0E-8F53FC850656}" type="pres">
      <dgm:prSet presAssocID="{949C9C04-FC60-4D97-A190-805AC69F4D69}" presName="parentText" presStyleLbl="node1" presStyleIdx="3" presStyleCnt="5" custScaleX="17732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8E80B4-D450-424D-BFA0-EF6FAE601CB8}" type="pres">
      <dgm:prSet presAssocID="{949C9C04-FC60-4D97-A190-805AC69F4D69}" presName="descendantText" presStyleLbl="alignAccFollowNode1" presStyleIdx="3" presStyleCnt="5" custScaleY="12690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03FF2CE-03CD-47C4-8BF9-27038D81B554}" type="pres">
      <dgm:prSet presAssocID="{90BFFC2E-8B8A-4AC2-A503-634313150A12}" presName="sp" presStyleCnt="0"/>
      <dgm:spPr/>
    </dgm:pt>
    <dgm:pt modelId="{3598D21F-0323-4BD6-BDDA-03685DC71217}" type="pres">
      <dgm:prSet presAssocID="{BCFC2829-2970-4E90-8D36-5C7B171216A9}" presName="linNode" presStyleCnt="0"/>
      <dgm:spPr/>
    </dgm:pt>
    <dgm:pt modelId="{DA1DAF5A-10F7-4F66-A61B-EC12666FB3A8}" type="pres">
      <dgm:prSet presAssocID="{BCFC2829-2970-4E90-8D36-5C7B171216A9}" presName="parentText" presStyleLbl="node1" presStyleIdx="4" presStyleCnt="5" custScaleX="178619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02E8B1C-6BF9-4D26-B5F0-E05A08137BD7}" type="pres">
      <dgm:prSet presAssocID="{BCFC2829-2970-4E90-8D36-5C7B171216A9}" presName="descendantText" presStyleLbl="alignAccFollowNode1" presStyleIdx="4" presStyleCnt="5" custLinFactNeighborX="49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3952392-C712-4F33-A01F-AEF38AD57BE2}" srcId="{BCFC2829-2970-4E90-8D36-5C7B171216A9}" destId="{37FE44CA-130D-4E6B-8980-5C61A019B157}" srcOrd="1" destOrd="0" parTransId="{0F0B13FA-1836-40D2-9A3A-95F1EAD4B92F}" sibTransId="{4FA76D3F-C5DE-473F-A2E6-6513DE95AC84}"/>
    <dgm:cxn modelId="{6A4F762B-5D9C-4841-9280-57DC7BE4CF01}" srcId="{05961290-44CD-4A63-8E5C-58899F54C610}" destId="{E160E8FB-362E-4FAE-834D-1091484B4D5F}" srcOrd="1" destOrd="0" parTransId="{F24CF46D-F7C5-4785-B947-9B4765BDC030}" sibTransId="{73751704-6FA4-4039-AD7E-4EA7647A4C5C}"/>
    <dgm:cxn modelId="{7152B2F4-8BA6-4C1A-9BF6-A16BE9FD904D}" srcId="{949C9C04-FC60-4D97-A190-805AC69F4D69}" destId="{F960D0F2-B1A5-4B6F-ABF8-B6BD18BD64C5}" srcOrd="0" destOrd="0" parTransId="{F0E074B6-954A-45E3-BCCA-B8610085D724}" sibTransId="{6D248617-BDD7-4DCF-B01F-3E1CEF8D36FF}"/>
    <dgm:cxn modelId="{6E7495D7-48CC-4B10-A2D7-996CF0DD818B}" type="presOf" srcId="{F6EB30CF-5BA5-4118-8CB0-D81DFBD998D1}" destId="{81DDFE38-D47C-4A02-A466-68C5C10822A3}" srcOrd="0" destOrd="0" presId="urn:microsoft.com/office/officeart/2005/8/layout/vList5"/>
    <dgm:cxn modelId="{D700AC11-C220-4860-9EAC-1834EECAD678}" type="presOf" srcId="{DB12D012-D875-4D6A-AE72-3E452878B8BA}" destId="{6AB85A55-9DC9-411D-9182-A0295BA81858}" srcOrd="0" destOrd="0" presId="urn:microsoft.com/office/officeart/2005/8/layout/vList5"/>
    <dgm:cxn modelId="{577ABCD4-FDE1-46A0-A5BA-55F0F471C316}" type="presOf" srcId="{6068D4D3-B489-4ECA-871B-DEA0F668C40E}" destId="{92B262B3-F13D-4FB8-B752-C268A326BFFD}" srcOrd="0" destOrd="1" presId="urn:microsoft.com/office/officeart/2005/8/layout/vList5"/>
    <dgm:cxn modelId="{487177AC-0D63-463D-A494-35BC4860D423}" type="presOf" srcId="{F960D0F2-B1A5-4B6F-ABF8-B6BD18BD64C5}" destId="{8A8E80B4-D450-424D-BFA0-EF6FAE601CB8}" srcOrd="0" destOrd="0" presId="urn:microsoft.com/office/officeart/2005/8/layout/vList5"/>
    <dgm:cxn modelId="{D1A2F127-1D4D-4643-BFCD-FEFDE9622DEB}" type="presOf" srcId="{2417FFDA-F886-4E88-B73E-96C7D91AE603}" destId="{92B262B3-F13D-4FB8-B752-C268A326BFFD}" srcOrd="0" destOrd="0" presId="urn:microsoft.com/office/officeart/2005/8/layout/vList5"/>
    <dgm:cxn modelId="{E3C95724-1389-49C9-B23F-3DD39FF96B37}" srcId="{C8FCA4E4-561F-49D5-949B-60C2E001FA24}" destId="{429310DE-9222-4C40-A9A7-76FE12876885}" srcOrd="0" destOrd="0" parTransId="{3FC35C26-C772-49CB-9769-FAF7957074F5}" sibTransId="{D54D4604-6D83-4429-A6A5-F75F335E4A8A}"/>
    <dgm:cxn modelId="{7FEC5BF0-B289-4D33-9A6B-C0A190899EB7}" srcId="{949C9C04-FC60-4D97-A190-805AC69F4D69}" destId="{9B51164E-048C-42B4-BC81-51339D10A981}" srcOrd="1" destOrd="0" parTransId="{01D78C45-B5F9-4CB0-85F3-675E63C61EE5}" sibTransId="{3A942415-9ED8-495B-A9B5-E8D7C59A0101}"/>
    <dgm:cxn modelId="{4D8D393F-76DB-43B5-BB0F-CCAF4D5C8687}" srcId="{429310DE-9222-4C40-A9A7-76FE12876885}" destId="{045B5DE6-53BF-4CCF-BA09-040A0CA4E6C6}" srcOrd="1" destOrd="0" parTransId="{D413C7EB-7F6B-4C15-9B89-3AB1F2E06296}" sibTransId="{1222675D-6735-44A5-8304-6B6451827C33}"/>
    <dgm:cxn modelId="{E07365E7-C6A0-436D-B30A-6EC9240CA5CA}" type="presOf" srcId="{DA4AABDC-D146-4E5F-A5BF-BA3527C41B36}" destId="{C46D5144-C2F1-4DD5-9F2D-DA0AC897001F}" srcOrd="0" destOrd="0" presId="urn:microsoft.com/office/officeart/2005/8/layout/vList5"/>
    <dgm:cxn modelId="{7FC97D60-7B5D-48D6-AFAA-66A6E8BE9A7A}" srcId="{429310DE-9222-4C40-A9A7-76FE12876885}" destId="{025C9AD1-832C-4D20-85E4-EDAC8242DC2E}" srcOrd="2" destOrd="0" parTransId="{0526F706-4E21-4005-B04C-B79CDB3C95E3}" sibTransId="{27C3E4F2-72CD-4770-B86D-FAB4F20ACA6A}"/>
    <dgm:cxn modelId="{7D7EF7A1-016C-46EB-919D-4E3D773A7A6E}" type="presOf" srcId="{37FE44CA-130D-4E6B-8980-5C61A019B157}" destId="{B02E8B1C-6BF9-4D26-B5F0-E05A08137BD7}" srcOrd="0" destOrd="1" presId="urn:microsoft.com/office/officeart/2005/8/layout/vList5"/>
    <dgm:cxn modelId="{B798A56D-983E-44A4-9FBB-6EAE768D1627}" srcId="{429310DE-9222-4C40-A9A7-76FE12876885}" destId="{DB12D012-D875-4D6A-AE72-3E452878B8BA}" srcOrd="0" destOrd="0" parTransId="{BB1CA3A0-C5B2-4033-A80C-E5A6AEBFD7C1}" sibTransId="{C4F44FB9-CD73-421C-AAD7-F99E94D8A43E}"/>
    <dgm:cxn modelId="{163CDF82-532B-47FA-9EFB-8755312E15AD}" type="presOf" srcId="{E160E8FB-362E-4FAE-834D-1091484B4D5F}" destId="{81DDFE38-D47C-4A02-A466-68C5C10822A3}" srcOrd="0" destOrd="1" presId="urn:microsoft.com/office/officeart/2005/8/layout/vList5"/>
    <dgm:cxn modelId="{A0BC7044-CD4F-4611-8A64-C507FDC60051}" srcId="{C8FCA4E4-561F-49D5-949B-60C2E001FA24}" destId="{DA4AABDC-D146-4E5F-A5BF-BA3527C41B36}" srcOrd="2" destOrd="0" parTransId="{959E13D6-4674-48C3-8B75-0A43CC37959F}" sibTransId="{E47B7DB8-80DC-452B-99BC-3CBA97589C78}"/>
    <dgm:cxn modelId="{709FAF58-5AEE-4B2F-93EE-8E2493C59541}" srcId="{05961290-44CD-4A63-8E5C-58899F54C610}" destId="{F6EB30CF-5BA5-4118-8CB0-D81DFBD998D1}" srcOrd="0" destOrd="0" parTransId="{85FE1D5B-EC83-4152-9050-B1B80471D28E}" sibTransId="{F602E05F-16C7-4381-AD5C-9AD07EC45498}"/>
    <dgm:cxn modelId="{79AF70F2-8EE8-46DF-9D23-438BF242BCBF}" type="presOf" srcId="{429310DE-9222-4C40-A9A7-76FE12876885}" destId="{95F75EDB-FAC6-4A90-A724-35BA5763EFCF}" srcOrd="0" destOrd="0" presId="urn:microsoft.com/office/officeart/2005/8/layout/vList5"/>
    <dgm:cxn modelId="{1053C33B-4DFC-4FCE-95CA-F19F5C171909}" type="presOf" srcId="{949C9C04-FC60-4D97-A190-805AC69F4D69}" destId="{65EDB66F-C601-4E72-AC0E-8F53FC850656}" srcOrd="0" destOrd="0" presId="urn:microsoft.com/office/officeart/2005/8/layout/vList5"/>
    <dgm:cxn modelId="{BFBE76D4-F71B-41E9-AC93-5DB777C6E7E3}" srcId="{DA4AABDC-D146-4E5F-A5BF-BA3527C41B36}" destId="{6068D4D3-B489-4ECA-871B-DEA0F668C40E}" srcOrd="1" destOrd="0" parTransId="{FEF84A8E-BC8D-42A3-9039-EC36934B68A8}" sibTransId="{5FA7FAC4-B438-4D6A-B1D3-9CE7B01506A2}"/>
    <dgm:cxn modelId="{CC74C106-F41C-4355-BD33-50589A7CD94F}" type="presOf" srcId="{A896E420-5D9E-41F7-840F-2AFE5CC8A3BC}" destId="{B02E8B1C-6BF9-4D26-B5F0-E05A08137BD7}" srcOrd="0" destOrd="0" presId="urn:microsoft.com/office/officeart/2005/8/layout/vList5"/>
    <dgm:cxn modelId="{26874CC4-642D-49B4-9D2B-18C7498FB96C}" srcId="{DA4AABDC-D146-4E5F-A5BF-BA3527C41B36}" destId="{2417FFDA-F886-4E88-B73E-96C7D91AE603}" srcOrd="0" destOrd="0" parTransId="{E7F5F6F2-19E0-4CFE-80B5-1DAF246DE0DD}" sibTransId="{23DD618B-61D4-4241-B673-5D369C4D5D5A}"/>
    <dgm:cxn modelId="{CCF1FF5E-4307-434A-8C42-4711A1236260}" type="presOf" srcId="{025C9AD1-832C-4D20-85E4-EDAC8242DC2E}" destId="{6AB85A55-9DC9-411D-9182-A0295BA81858}" srcOrd="0" destOrd="2" presId="urn:microsoft.com/office/officeart/2005/8/layout/vList5"/>
    <dgm:cxn modelId="{6EF89666-03DF-4D45-9E4A-FA6687022BD0}" type="presOf" srcId="{C8FCA4E4-561F-49D5-949B-60C2E001FA24}" destId="{D34E9863-CAFF-4A84-932E-10B62667EA4C}" srcOrd="0" destOrd="0" presId="urn:microsoft.com/office/officeart/2005/8/layout/vList5"/>
    <dgm:cxn modelId="{872D686A-A77A-401A-9CD3-18BA9B509CE6}" srcId="{C8FCA4E4-561F-49D5-949B-60C2E001FA24}" destId="{BCFC2829-2970-4E90-8D36-5C7B171216A9}" srcOrd="4" destOrd="0" parTransId="{1C401827-A60C-4583-9D1E-BE5C1D2586E0}" sibTransId="{EEEA52A1-3445-4A0B-8344-6E8143FDA9D5}"/>
    <dgm:cxn modelId="{1C4BCFE9-A7F4-4E40-880C-8523D69F2A30}" type="presOf" srcId="{BCFC2829-2970-4E90-8D36-5C7B171216A9}" destId="{DA1DAF5A-10F7-4F66-A61B-EC12666FB3A8}" srcOrd="0" destOrd="0" presId="urn:microsoft.com/office/officeart/2005/8/layout/vList5"/>
    <dgm:cxn modelId="{666354EB-9EA5-4DDB-86BA-AD4149B6DC11}" srcId="{C8FCA4E4-561F-49D5-949B-60C2E001FA24}" destId="{05961290-44CD-4A63-8E5C-58899F54C610}" srcOrd="1" destOrd="0" parTransId="{F89580B2-689A-4343-BB7D-28A378FCCA06}" sibTransId="{E6600ED6-FA06-47D5-99C7-67DA60525E2C}"/>
    <dgm:cxn modelId="{E4679775-5544-4404-B8F0-F8AA2CD470F2}" type="presOf" srcId="{045B5DE6-53BF-4CCF-BA09-040A0CA4E6C6}" destId="{6AB85A55-9DC9-411D-9182-A0295BA81858}" srcOrd="0" destOrd="1" presId="urn:microsoft.com/office/officeart/2005/8/layout/vList5"/>
    <dgm:cxn modelId="{47AD3D68-AF83-49EF-96F8-48A53AEC2C17}" srcId="{BCFC2829-2970-4E90-8D36-5C7B171216A9}" destId="{A896E420-5D9E-41F7-840F-2AFE5CC8A3BC}" srcOrd="0" destOrd="0" parTransId="{70CF632B-5C98-4512-9242-1D8A9697F114}" sibTransId="{943A1168-F469-4050-9410-11BA9A66B545}"/>
    <dgm:cxn modelId="{10FDA975-9814-4EB7-9538-809B13B42ECC}" type="presOf" srcId="{9B51164E-048C-42B4-BC81-51339D10A981}" destId="{8A8E80B4-D450-424D-BFA0-EF6FAE601CB8}" srcOrd="0" destOrd="1" presId="urn:microsoft.com/office/officeart/2005/8/layout/vList5"/>
    <dgm:cxn modelId="{7A928E44-A197-4200-B47E-096924216ECA}" type="presOf" srcId="{596040A4-8855-4A58-A0A8-823722DFCED8}" destId="{81DDFE38-D47C-4A02-A466-68C5C10822A3}" srcOrd="0" destOrd="2" presId="urn:microsoft.com/office/officeart/2005/8/layout/vList5"/>
    <dgm:cxn modelId="{8BDED3DF-CD83-4F87-80EB-620D3E795ACA}" srcId="{C8FCA4E4-561F-49D5-949B-60C2E001FA24}" destId="{949C9C04-FC60-4D97-A190-805AC69F4D69}" srcOrd="3" destOrd="0" parTransId="{6C723611-6A06-4A32-984F-BBE577FC5B7E}" sibTransId="{90BFFC2E-8B8A-4AC2-A503-634313150A12}"/>
    <dgm:cxn modelId="{5B0E0FCC-CA42-4CA3-9B20-89A37289AF9D}" type="presOf" srcId="{05961290-44CD-4A63-8E5C-58899F54C610}" destId="{E63C113A-3722-4B3C-8375-811456833B0C}" srcOrd="0" destOrd="0" presId="urn:microsoft.com/office/officeart/2005/8/layout/vList5"/>
    <dgm:cxn modelId="{BDA44EA7-A628-4464-84D0-FB0A59CE2C13}" srcId="{05961290-44CD-4A63-8E5C-58899F54C610}" destId="{596040A4-8855-4A58-A0A8-823722DFCED8}" srcOrd="2" destOrd="0" parTransId="{0A060C49-99CD-4A98-B236-6AC6F0C85219}" sibTransId="{95E25FD6-081E-4DF5-83DD-B0B39BCA13A1}"/>
    <dgm:cxn modelId="{0E487649-4B93-4FBB-A739-FC1EF7671E10}" type="presParOf" srcId="{D34E9863-CAFF-4A84-932E-10B62667EA4C}" destId="{EF664246-7090-4FD3-A01D-1DC696B302C7}" srcOrd="0" destOrd="0" presId="urn:microsoft.com/office/officeart/2005/8/layout/vList5"/>
    <dgm:cxn modelId="{77D1580E-A79B-4EFE-8548-67BEB3600038}" type="presParOf" srcId="{EF664246-7090-4FD3-A01D-1DC696B302C7}" destId="{95F75EDB-FAC6-4A90-A724-35BA5763EFCF}" srcOrd="0" destOrd="0" presId="urn:microsoft.com/office/officeart/2005/8/layout/vList5"/>
    <dgm:cxn modelId="{6D662B45-59FA-4916-AB03-52DE5F6C8C07}" type="presParOf" srcId="{EF664246-7090-4FD3-A01D-1DC696B302C7}" destId="{6AB85A55-9DC9-411D-9182-A0295BA81858}" srcOrd="1" destOrd="0" presId="urn:microsoft.com/office/officeart/2005/8/layout/vList5"/>
    <dgm:cxn modelId="{8F1D922F-B994-4459-A192-DD01B277560E}" type="presParOf" srcId="{D34E9863-CAFF-4A84-932E-10B62667EA4C}" destId="{C552B6BA-753A-4EE9-AEA6-585380D384E2}" srcOrd="1" destOrd="0" presId="urn:microsoft.com/office/officeart/2005/8/layout/vList5"/>
    <dgm:cxn modelId="{07DC2433-F12F-4476-A770-0F76669F02E2}" type="presParOf" srcId="{D34E9863-CAFF-4A84-932E-10B62667EA4C}" destId="{2BF489AE-1B84-4190-8560-F3597B139D40}" srcOrd="2" destOrd="0" presId="urn:microsoft.com/office/officeart/2005/8/layout/vList5"/>
    <dgm:cxn modelId="{311A13FB-9D93-4C8F-9851-3E8B64A8A700}" type="presParOf" srcId="{2BF489AE-1B84-4190-8560-F3597B139D40}" destId="{E63C113A-3722-4B3C-8375-811456833B0C}" srcOrd="0" destOrd="0" presId="urn:microsoft.com/office/officeart/2005/8/layout/vList5"/>
    <dgm:cxn modelId="{B40E7914-7F2C-4597-B412-AE18DEBFBB79}" type="presParOf" srcId="{2BF489AE-1B84-4190-8560-F3597B139D40}" destId="{81DDFE38-D47C-4A02-A466-68C5C10822A3}" srcOrd="1" destOrd="0" presId="urn:microsoft.com/office/officeart/2005/8/layout/vList5"/>
    <dgm:cxn modelId="{819F84D4-FEC5-4C3F-8373-D80BF9A06B4F}" type="presParOf" srcId="{D34E9863-CAFF-4A84-932E-10B62667EA4C}" destId="{41D41834-F8C1-4121-9D13-E76E19E9B7C2}" srcOrd="3" destOrd="0" presId="urn:microsoft.com/office/officeart/2005/8/layout/vList5"/>
    <dgm:cxn modelId="{B4D63FF6-9177-4218-B5DB-4747139BA069}" type="presParOf" srcId="{D34E9863-CAFF-4A84-932E-10B62667EA4C}" destId="{48026635-794F-4610-A750-C8F7A56DE091}" srcOrd="4" destOrd="0" presId="urn:microsoft.com/office/officeart/2005/8/layout/vList5"/>
    <dgm:cxn modelId="{0681B831-322B-47B6-8B70-D436232C3C5B}" type="presParOf" srcId="{48026635-794F-4610-A750-C8F7A56DE091}" destId="{C46D5144-C2F1-4DD5-9F2D-DA0AC897001F}" srcOrd="0" destOrd="0" presId="urn:microsoft.com/office/officeart/2005/8/layout/vList5"/>
    <dgm:cxn modelId="{0276745B-9AF2-4706-83DE-ABC03FE58E16}" type="presParOf" srcId="{48026635-794F-4610-A750-C8F7A56DE091}" destId="{92B262B3-F13D-4FB8-B752-C268A326BFFD}" srcOrd="1" destOrd="0" presId="urn:microsoft.com/office/officeart/2005/8/layout/vList5"/>
    <dgm:cxn modelId="{465009BE-811C-4D7F-B832-4DE04782460C}" type="presParOf" srcId="{D34E9863-CAFF-4A84-932E-10B62667EA4C}" destId="{DBD026A5-6329-4C33-82A0-FF48E00CCA9C}" srcOrd="5" destOrd="0" presId="urn:microsoft.com/office/officeart/2005/8/layout/vList5"/>
    <dgm:cxn modelId="{88B0264A-B82A-4A54-9F9E-22AE0E656914}" type="presParOf" srcId="{D34E9863-CAFF-4A84-932E-10B62667EA4C}" destId="{741699DA-2FC7-42D8-BA41-948335384158}" srcOrd="6" destOrd="0" presId="urn:microsoft.com/office/officeart/2005/8/layout/vList5"/>
    <dgm:cxn modelId="{02731BCB-F137-46D3-B9EB-9E84EDE2F2FE}" type="presParOf" srcId="{741699DA-2FC7-42D8-BA41-948335384158}" destId="{65EDB66F-C601-4E72-AC0E-8F53FC850656}" srcOrd="0" destOrd="0" presId="urn:microsoft.com/office/officeart/2005/8/layout/vList5"/>
    <dgm:cxn modelId="{D1D39FA2-2D68-4C50-9D74-23A97BC1CC6F}" type="presParOf" srcId="{741699DA-2FC7-42D8-BA41-948335384158}" destId="{8A8E80B4-D450-424D-BFA0-EF6FAE601CB8}" srcOrd="1" destOrd="0" presId="urn:microsoft.com/office/officeart/2005/8/layout/vList5"/>
    <dgm:cxn modelId="{C90DA82D-C556-4A73-99C1-5AAC4B2B0E0D}" type="presParOf" srcId="{D34E9863-CAFF-4A84-932E-10B62667EA4C}" destId="{E03FF2CE-03CD-47C4-8BF9-27038D81B554}" srcOrd="7" destOrd="0" presId="urn:microsoft.com/office/officeart/2005/8/layout/vList5"/>
    <dgm:cxn modelId="{3F754B5E-B75E-4BA2-9FC2-5EF3D3F5BD97}" type="presParOf" srcId="{D34E9863-CAFF-4A84-932E-10B62667EA4C}" destId="{3598D21F-0323-4BD6-BDDA-03685DC71217}" srcOrd="8" destOrd="0" presId="urn:microsoft.com/office/officeart/2005/8/layout/vList5"/>
    <dgm:cxn modelId="{19CFC4AA-11BB-43E1-A4B0-AF8A9D548E48}" type="presParOf" srcId="{3598D21F-0323-4BD6-BDDA-03685DC71217}" destId="{DA1DAF5A-10F7-4F66-A61B-EC12666FB3A8}" srcOrd="0" destOrd="0" presId="urn:microsoft.com/office/officeart/2005/8/layout/vList5"/>
    <dgm:cxn modelId="{E963CB8A-BA52-406C-ACCE-4EDF190CB91B}" type="presParOf" srcId="{3598D21F-0323-4BD6-BDDA-03685DC71217}" destId="{B02E8B1C-6BF9-4D26-B5F0-E05A08137BD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B85A55-9DC9-411D-9182-A0295BA81858}">
      <dsp:nvSpPr>
        <dsp:cNvPr id="0" name=""/>
        <dsp:cNvSpPr/>
      </dsp:nvSpPr>
      <dsp:spPr>
        <a:xfrm rot="5400000">
          <a:off x="5408356" y="-1562867"/>
          <a:ext cx="770257" cy="3955823"/>
        </a:xfrm>
        <a:prstGeom prst="round2SameRect">
          <a:avLst/>
        </a:prstGeom>
        <a:solidFill>
          <a:schemeClr val="accent2">
            <a:lumMod val="50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Elevage / </a:t>
          </a:r>
          <a:r>
            <a:rPr lang="fr-FR" sz="11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Cattle</a:t>
          </a:r>
          <a:r>
            <a:rPr lang="fr-FR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1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Growing</a:t>
          </a:r>
          <a:endParaRPr lang="fr-FR" sz="1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Irrigation / Irrigation </a:t>
          </a:r>
          <a:endParaRPr lang="fr-FR" sz="1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Conditionnement / Food </a:t>
          </a:r>
          <a:r>
            <a:rPr lang="fr-FR" sz="11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Processing</a:t>
          </a:r>
          <a:endParaRPr lang="fr-FR" sz="1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815574" y="67516"/>
        <a:ext cx="3918222" cy="695055"/>
      </dsp:txXfrm>
    </dsp:sp>
    <dsp:sp modelId="{95F75EDB-FAC6-4A90-A724-35BA5763EFCF}">
      <dsp:nvSpPr>
        <dsp:cNvPr id="0" name=""/>
        <dsp:cNvSpPr/>
      </dsp:nvSpPr>
      <dsp:spPr>
        <a:xfrm>
          <a:off x="152" y="1596"/>
          <a:ext cx="3815421" cy="826896"/>
        </a:xfrm>
        <a:prstGeom prst="roundRect">
          <a:avLst/>
        </a:prstGeom>
        <a:solidFill>
          <a:schemeClr val="accent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Forte consommation en énergie / </a:t>
          </a:r>
          <a:r>
            <a:rPr lang="fr-FR" sz="18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substantial</a:t>
          </a: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8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energy</a:t>
          </a: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8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consumption</a:t>
          </a:r>
          <a:endParaRPr lang="fr-FR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518" y="41962"/>
        <a:ext cx="3734689" cy="746164"/>
      </dsp:txXfrm>
    </dsp:sp>
    <dsp:sp modelId="{81DDFE38-D47C-4A02-A466-68C5C10822A3}">
      <dsp:nvSpPr>
        <dsp:cNvPr id="0" name=""/>
        <dsp:cNvSpPr/>
      </dsp:nvSpPr>
      <dsp:spPr>
        <a:xfrm rot="5400000">
          <a:off x="5456866" y="-712169"/>
          <a:ext cx="715611" cy="3921805"/>
        </a:xfrm>
        <a:prstGeom prst="round2SameRect">
          <a:avLst/>
        </a:prstGeom>
        <a:solidFill>
          <a:schemeClr val="accent2">
            <a:lumMod val="75000"/>
            <a:alpha val="9000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Production </a:t>
          </a:r>
          <a:r>
            <a:rPr lang="fr-FR" sz="11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électrique </a:t>
          </a:r>
          <a:r>
            <a:rPr lang="fr-FR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PV / PV </a:t>
          </a:r>
          <a:r>
            <a:rPr lang="fr-FR" sz="11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electricity</a:t>
          </a:r>
          <a:r>
            <a:rPr lang="fr-FR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production</a:t>
          </a:r>
          <a:endParaRPr lang="fr-FR" sz="1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Isolation thermique / thermal isolation</a:t>
          </a:r>
          <a:endParaRPr lang="fr-FR" sz="1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Chauffage d'eau par le solaire / </a:t>
          </a:r>
          <a:r>
            <a:rPr lang="fr-FR" sz="11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solar</a:t>
          </a:r>
          <a:r>
            <a:rPr lang="fr-FR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water </a:t>
          </a:r>
          <a:r>
            <a:rPr lang="fr-FR" sz="11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heating</a:t>
          </a:r>
          <a:endParaRPr lang="fr-FR" sz="1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853770" y="925860"/>
        <a:ext cx="3886872" cy="645745"/>
      </dsp:txXfrm>
    </dsp:sp>
    <dsp:sp modelId="{E63C113A-3722-4B3C-8375-811456833B0C}">
      <dsp:nvSpPr>
        <dsp:cNvPr id="0" name=""/>
        <dsp:cNvSpPr/>
      </dsp:nvSpPr>
      <dsp:spPr>
        <a:xfrm>
          <a:off x="152" y="866078"/>
          <a:ext cx="3852144" cy="751717"/>
        </a:xfrm>
        <a:prstGeom prst="round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Réduction des </a:t>
          </a: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charges financières / </a:t>
          </a:r>
          <a:r>
            <a:rPr lang="fr-FR" sz="18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reduction</a:t>
          </a: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of </a:t>
          </a:r>
          <a:r>
            <a:rPr lang="fr-FR" sz="18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financial</a:t>
          </a: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charges</a:t>
          </a:r>
          <a:endParaRPr lang="fr-FR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848" y="902774"/>
        <a:ext cx="3778752" cy="678325"/>
      </dsp:txXfrm>
    </dsp:sp>
    <dsp:sp modelId="{92B262B3-F13D-4FB8-B752-C268A326BFFD}">
      <dsp:nvSpPr>
        <dsp:cNvPr id="0" name=""/>
        <dsp:cNvSpPr/>
      </dsp:nvSpPr>
      <dsp:spPr>
        <a:xfrm rot="5400000">
          <a:off x="5452011" y="65478"/>
          <a:ext cx="712664" cy="3931525"/>
        </a:xfrm>
        <a:prstGeom prst="round2SameRect">
          <a:avLst/>
        </a:prstGeom>
        <a:solidFill>
          <a:schemeClr val="accent2">
            <a:lumMod val="60000"/>
            <a:lumOff val="40000"/>
            <a:alpha val="9000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Surtout PV et solaire thermique</a:t>
          </a:r>
          <a:endParaRPr lang="fr-FR" sz="1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Especially</a:t>
          </a:r>
          <a:r>
            <a:rPr lang="fr-FR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PV and </a:t>
          </a:r>
          <a:r>
            <a:rPr lang="fr-FR" sz="11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solar</a:t>
          </a:r>
          <a:r>
            <a:rPr lang="fr-FR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thermal</a:t>
          </a:r>
          <a:endParaRPr lang="fr-FR" sz="1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842581" y="1709698"/>
        <a:ext cx="3896736" cy="643086"/>
      </dsp:txXfrm>
    </dsp:sp>
    <dsp:sp modelId="{C46D5144-C2F1-4DD5-9F2D-DA0AC897001F}">
      <dsp:nvSpPr>
        <dsp:cNvPr id="0" name=""/>
        <dsp:cNvSpPr/>
      </dsp:nvSpPr>
      <dsp:spPr>
        <a:xfrm>
          <a:off x="152" y="1655382"/>
          <a:ext cx="3842429" cy="751717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Technologies matures et </a:t>
          </a: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rentables / mature and profitable technologies</a:t>
          </a:r>
          <a:endParaRPr lang="fr-FR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848" y="1692078"/>
        <a:ext cx="3769037" cy="678325"/>
      </dsp:txXfrm>
    </dsp:sp>
    <dsp:sp modelId="{8A8E80B4-D450-424D-BFA0-EF6FAE601CB8}">
      <dsp:nvSpPr>
        <dsp:cNvPr id="0" name=""/>
        <dsp:cNvSpPr/>
      </dsp:nvSpPr>
      <dsp:spPr>
        <a:xfrm rot="5400000">
          <a:off x="5447518" y="879942"/>
          <a:ext cx="763161" cy="3892647"/>
        </a:xfrm>
        <a:prstGeom prst="round2Same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Surtout pour le s installations PV &amp; solaire thermique</a:t>
          </a:r>
          <a:endParaRPr lang="fr-FR" sz="1100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err="1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Especially</a:t>
          </a:r>
          <a:r>
            <a:rPr lang="fr-FR" sz="1100" kern="12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 for PV &amp; </a:t>
          </a:r>
          <a:r>
            <a:rPr lang="fr-FR" sz="1100" kern="1200" dirty="0" err="1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solar</a:t>
          </a:r>
          <a:r>
            <a:rPr lang="fr-FR" sz="1100" kern="12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 thermal installations</a:t>
          </a:r>
          <a:endParaRPr lang="fr-FR" sz="1100" kern="1200" dirty="0">
            <a:solidFill>
              <a:schemeClr val="tx1"/>
            </a:solidFill>
            <a:latin typeface="+mn-lt"/>
            <a:cs typeface="Arial" panose="020B0604020202020204" pitchFamily="34" charset="0"/>
          </a:endParaRPr>
        </a:p>
      </dsp:txBody>
      <dsp:txXfrm rot="-5400000">
        <a:off x="3882775" y="2481939"/>
        <a:ext cx="3855393" cy="688653"/>
      </dsp:txXfrm>
    </dsp:sp>
    <dsp:sp modelId="{65EDB66F-C601-4E72-AC0E-8F53FC850656}">
      <dsp:nvSpPr>
        <dsp:cNvPr id="0" name=""/>
        <dsp:cNvSpPr/>
      </dsp:nvSpPr>
      <dsp:spPr>
        <a:xfrm>
          <a:off x="152" y="2450407"/>
          <a:ext cx="3882623" cy="751717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Mécanismes incitatifs </a:t>
          </a: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existants / </a:t>
          </a:r>
          <a:r>
            <a:rPr lang="fr-FR" sz="18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existing</a:t>
          </a: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8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incentive</a:t>
          </a: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8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mechanisms</a:t>
          </a:r>
          <a:endParaRPr lang="fr-FR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848" y="2487103"/>
        <a:ext cx="3809231" cy="678325"/>
      </dsp:txXfrm>
    </dsp:sp>
    <dsp:sp modelId="{B02E8B1C-6BF9-4D26-B5F0-E05A08137BD7}">
      <dsp:nvSpPr>
        <dsp:cNvPr id="0" name=""/>
        <dsp:cNvSpPr/>
      </dsp:nvSpPr>
      <dsp:spPr>
        <a:xfrm rot="5400000">
          <a:off x="5535853" y="1682258"/>
          <a:ext cx="601374" cy="3878068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En particulier pour l'irrigation et le solaire thermique</a:t>
          </a:r>
          <a:endParaRPr lang="fr-FR" sz="1100" kern="1200" dirty="0">
            <a:solidFill>
              <a:schemeClr val="tx1"/>
            </a:solidFill>
            <a:latin typeface="+mn-lt"/>
            <a:cs typeface="Arial" panose="020B0604020202020204" pitchFamily="34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err="1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Especially</a:t>
          </a:r>
          <a:r>
            <a:rPr lang="fr-FR" sz="1100" kern="12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 for irrigation and </a:t>
          </a:r>
          <a:r>
            <a:rPr lang="fr-FR" sz="1100" kern="1200" dirty="0" err="1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solar</a:t>
          </a:r>
          <a:r>
            <a:rPr lang="fr-FR" sz="1100" kern="12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 thermal production</a:t>
          </a:r>
          <a:endParaRPr lang="fr-FR" sz="1100" kern="1200" dirty="0">
            <a:solidFill>
              <a:schemeClr val="tx1"/>
            </a:solidFill>
            <a:latin typeface="+mn-lt"/>
            <a:cs typeface="Arial" panose="020B0604020202020204" pitchFamily="34" charset="0"/>
          </a:endParaRPr>
        </a:p>
      </dsp:txBody>
      <dsp:txXfrm rot="-5400000">
        <a:off x="3897507" y="3349962"/>
        <a:ext cx="3848711" cy="542660"/>
      </dsp:txXfrm>
    </dsp:sp>
    <dsp:sp modelId="{DA1DAF5A-10F7-4F66-A61B-EC12666FB3A8}">
      <dsp:nvSpPr>
        <dsp:cNvPr id="0" name=""/>
        <dsp:cNvSpPr/>
      </dsp:nvSpPr>
      <dsp:spPr>
        <a:xfrm>
          <a:off x="152" y="3245433"/>
          <a:ext cx="3896418" cy="751717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Potentiel technique existant / </a:t>
          </a:r>
          <a:r>
            <a:rPr lang="fr-FR" sz="18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existing</a:t>
          </a: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8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technological</a:t>
          </a: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8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potential</a:t>
          </a: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fr-FR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848" y="3282129"/>
        <a:ext cx="3823026" cy="6783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‹Nr.›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05/06/2016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05/06/2016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here to add title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50FA2E-D575-4778-A90B-D8823FBC82FB}" type="datetime1">
              <a:rPr lang="en-GB" noProof="0" smtClean="0"/>
              <a:t>05/06/2016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E00587D-9189-4FED-83AF-DBCD726BC899}" type="datetime1">
              <a:rPr lang="en-GB" noProof="0" smtClean="0"/>
              <a:t>05/06/2016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2376D74-4BB3-47C6-93B0-5DCC1B2CEE0E}" type="datetime1">
              <a:rPr lang="en-GB" noProof="0" smtClean="0"/>
              <a:t>05/06/2016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21DE36-DFDD-41E8-8F4A-60A053C2735B}" type="datetime1">
              <a:rPr lang="en-GB" noProof="0" smtClean="0"/>
              <a:t>05/06/2016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10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Click here to add subtitle</a:t>
            </a:r>
            <a:endParaRPr lang="de-DE" dirty="0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 sz="3600"/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to add title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7721600" y="6604000"/>
            <a:ext cx="1422400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599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t>05/06/2016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</a:p>
        </p:txBody>
      </p:sp>
      <p:pic>
        <p:nvPicPr>
          <p:cNvPr id="19" name="Grafik 7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0F9A5078-6F60-49E2-B50D-11C30D454C38}" type="datetime1">
              <a:rPr lang="en-GB" noProof="0" smtClean="0"/>
              <a:t>05/06/2016</a:t>
            </a:fld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  <p:sldLayoutId id="2147483715" r:id="rId7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440000" indent="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None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7FE73A5E-2CE3-464E-8323-5EB9B752629B}" type="datetime1">
              <a:rPr lang="en-GB" smtClean="0"/>
              <a:t>05/06/2016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z.de/en/worldwide/36137.htm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ergypedia.info/wiki/Promoting_Employment_through_Renewable_Energy_and_Energy_Efficiency_in_the_MENA_Region_(RE-ACTIVATE)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Untertitel 10"/>
          <p:cNvSpPr>
            <a:spLocks noGrp="1"/>
          </p:cNvSpPr>
          <p:nvPr>
            <p:ph type="subTitle" sz="quarter" idx="1"/>
          </p:nvPr>
        </p:nvSpPr>
        <p:spPr>
          <a:xfrm>
            <a:off x="1026752" y="4749422"/>
            <a:ext cx="7034400" cy="1170248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Steffen Erdle, Head of Project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RE-ACTIVATE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RE/EE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Benefits Workshop Cairo, 31 May 2016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Co-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rganized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RCREEE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RE-ACTIVATE 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1800" i="1" dirty="0" smtClean="0">
              <a:solidFill>
                <a:schemeClr val="accent1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ctrTitle" sz="quarter"/>
          </p:nvPr>
        </p:nvSpPr>
        <p:spPr>
          <a:xfrm>
            <a:off x="1013104" y="1992572"/>
            <a:ext cx="7034400" cy="207446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C00000"/>
                </a:solidFill>
                <a:latin typeface="+mn-lt"/>
              </a:rPr>
              <a:t>Emerging Markets for Labor-Intensive RE/EE Applications in MENA Countries:</a:t>
            </a:r>
            <a:br>
              <a:rPr lang="en-US" sz="2800" b="1" dirty="0" smtClean="0">
                <a:solidFill>
                  <a:srgbClr val="C00000"/>
                </a:solidFill>
                <a:latin typeface="+mn-lt"/>
              </a:rPr>
            </a:br>
            <a:r>
              <a:rPr lang="en-US" sz="28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en-US" sz="2800" b="1" dirty="0" smtClean="0">
                <a:solidFill>
                  <a:srgbClr val="C00000"/>
                </a:solidFill>
                <a:latin typeface="+mn-lt"/>
              </a:rPr>
            </a:br>
            <a:r>
              <a:rPr lang="en-US" sz="2800" b="1" dirty="0" smtClean="0">
                <a:solidFill>
                  <a:srgbClr val="C00000"/>
                </a:solidFill>
                <a:latin typeface="+mn-lt"/>
              </a:rPr>
              <a:t>Some Examples and </a:t>
            </a:r>
            <a:r>
              <a:rPr lang="en-US" sz="2800" b="1" dirty="0" smtClean="0">
                <a:solidFill>
                  <a:srgbClr val="C00000"/>
                </a:solidFill>
                <a:latin typeface="+mn-lt"/>
              </a:rPr>
              <a:t>Insights from t</a:t>
            </a:r>
            <a:r>
              <a:rPr lang="en-US" sz="2800" b="1" dirty="0" smtClean="0">
                <a:solidFill>
                  <a:srgbClr val="C000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he Agricultural and Food Sector</a:t>
            </a:r>
            <a:endParaRPr lang="en-US" sz="2800" b="1" dirty="0">
              <a:solidFill>
                <a:srgbClr val="C00000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8649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RE/EE Benefits Workshop Cairo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05/06/2016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>Morocco: Market Size &amp; </a:t>
            </a:r>
            <a:r>
              <a:rPr lang="en-US" b="1" dirty="0">
                <a:solidFill>
                  <a:schemeClr val="accent1"/>
                </a:solidFill>
                <a:cs typeface="Tahoma" pitchFamily="34" charset="0"/>
              </a:rPr>
              <a:t>Potential </a:t>
            </a:r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>for Solar </a:t>
            </a:r>
            <a:r>
              <a:rPr lang="en-US" b="1" dirty="0">
                <a:solidFill>
                  <a:schemeClr val="accent1"/>
                </a:solidFill>
                <a:cs typeface="Tahoma" pitchFamily="34" charset="0"/>
              </a:rPr>
              <a:t>Pumping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13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581843"/>
              </p:ext>
            </p:extLst>
          </p:nvPr>
        </p:nvGraphicFramePr>
        <p:xfrm>
          <a:off x="691106" y="2238232"/>
          <a:ext cx="7838745" cy="4075770"/>
        </p:xfrm>
        <a:graphic>
          <a:graphicData uri="http://schemas.openxmlformats.org/drawingml/2006/table">
            <a:tbl>
              <a:tblPr/>
              <a:tblGrid>
                <a:gridCol w="5567708"/>
                <a:gridCol w="954716"/>
                <a:gridCol w="1316321"/>
              </a:tblGrid>
              <a:tr h="4075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Rubrique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Unité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Valeur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4075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Total de l'irrigation privée planifiée  en goutte à goutte 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577">
                <a:tc>
                  <a:txBody>
                    <a:bodyPr/>
                    <a:lstStyle/>
                    <a:p>
                      <a:pPr indent="1397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Superficie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Ha</a:t>
                      </a:r>
                      <a:endParaRPr lang="fr-FR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160 000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577">
                <a:tc>
                  <a:txBody>
                    <a:bodyPr/>
                    <a:lstStyle/>
                    <a:p>
                      <a:pPr indent="1397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Nombre de parcelles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27 273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5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Puissance requise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MWc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545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5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Scénario d'utilisation de pompage solaire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35%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5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Capacité escomptée en pompage solaire (2016-2020)</a:t>
                      </a:r>
                      <a:endParaRPr lang="fr-FR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577">
                <a:tc>
                  <a:txBody>
                    <a:bodyPr/>
                    <a:lstStyle/>
                    <a:p>
                      <a:pPr indent="1397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Superficie</a:t>
                      </a:r>
                      <a:endParaRPr lang="fr-FR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Ha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56 000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577">
                <a:tc>
                  <a:txBody>
                    <a:bodyPr/>
                    <a:lstStyle/>
                    <a:p>
                      <a:pPr indent="1397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Nombre de parcelles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9 545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5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Puissance requise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MWc</a:t>
                      </a:r>
                      <a:endParaRPr lang="fr-FR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191</a:t>
                      </a:r>
                      <a:endParaRPr lang="fr-FR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7166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RE/EE Benefits Workshop Cairo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05/06/2016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>Morocco: Employment Potential of Solar Pumping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12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lvl="1" indent="-355600">
              <a:buFont typeface="Wingdings" panose="05000000000000000000" pitchFamily="2" charset="2"/>
              <a:buChar char="§"/>
            </a:pPr>
            <a:endParaRPr lang="en-US" dirty="0" smtClean="0">
              <a:solidFill>
                <a:srgbClr val="C00000"/>
              </a:solidFill>
            </a:endParaRPr>
          </a:p>
          <a:p>
            <a:pPr marL="355600" lvl="1" indent="-355600">
              <a:buFont typeface="Wingdings" panose="05000000000000000000" pitchFamily="2" charset="2"/>
              <a:buChar char="§"/>
            </a:pPr>
            <a:endParaRPr lang="en-US" dirty="0" smtClean="0">
              <a:solidFill>
                <a:srgbClr val="C00000"/>
              </a:solidFill>
            </a:endParaRPr>
          </a:p>
          <a:p>
            <a:pPr marL="355600" lvl="1" indent="-355600">
              <a:buFont typeface="Wingdings" panose="05000000000000000000" pitchFamily="2" charset="2"/>
              <a:buChar char="§"/>
            </a:pPr>
            <a:endParaRPr lang="en-US" dirty="0" smtClean="0">
              <a:solidFill>
                <a:srgbClr val="C0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684" y="2210938"/>
            <a:ext cx="7724632" cy="4326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142968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RE/EE Benefits Workshop Cairo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05/06/2016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>Tunisia: Economic Role of the Agriculture Sector</a:t>
            </a:r>
            <a:endParaRPr lang="en-US" b="1" dirty="0">
              <a:latin typeface="Calibri" panose="020F0502020204030204" pitchFamily="34" charset="0"/>
            </a:endParaRPr>
          </a:p>
        </p:txBody>
      </p:sp>
      <p:pic>
        <p:nvPicPr>
          <p:cNvPr id="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3" y="2251882"/>
            <a:ext cx="7519917" cy="406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89452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>Tunisia: Energy Consumption in Agriculture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dirty="0"/>
              <a:t>RE/EE Benefits Workshop Cairo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05/06/2016</a:t>
            </a:fld>
            <a:endParaRPr lang="de-DE" noProof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68877" y="222027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Image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218" y="2279176"/>
            <a:ext cx="7438030" cy="39987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419695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Tunisia: Suitable Areas for RE/EE in Agriculture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dirty="0"/>
              <a:t>RE/EE Benefits Workshop Cairo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05/06/2016</a:t>
            </a:fld>
            <a:endParaRPr lang="de-DE" noProof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68877" y="222027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Diagramme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8082928"/>
              </p:ext>
            </p:extLst>
          </p:nvPr>
        </p:nvGraphicFramePr>
        <p:xfrm>
          <a:off x="684213" y="2265528"/>
          <a:ext cx="7775575" cy="3998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6727529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Tunisia: Suitable Areas for RE/EE in Agriculture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dirty="0"/>
              <a:t>RE/EE Benefits Workshop Cairo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05/06/2016</a:t>
            </a:fld>
            <a:endParaRPr lang="de-DE" noProof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68877" y="222027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6038473"/>
              </p:ext>
            </p:extLst>
          </p:nvPr>
        </p:nvGraphicFramePr>
        <p:xfrm>
          <a:off x="859809" y="2260072"/>
          <a:ext cx="7356144" cy="40591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3004"/>
                <a:gridCol w="362088"/>
                <a:gridCol w="1446663"/>
                <a:gridCol w="1173708"/>
                <a:gridCol w="80904"/>
                <a:gridCol w="1025516"/>
                <a:gridCol w="966916"/>
                <a:gridCol w="996216"/>
                <a:gridCol w="879014"/>
                <a:gridCol w="132115"/>
              </a:tblGrid>
              <a:tr h="251879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de-DE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de-DE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78777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+mn-lt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+mn-lt"/>
                      </a:endParaRPr>
                    </a:p>
                  </a:txBody>
                  <a:tcPr marL="44450" marR="44450" marT="0" marB="0" anchor="b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effectLst/>
                          <a:latin typeface="+mn-lt"/>
                        </a:rPr>
                        <a:t>IRRIGATION</a:t>
                      </a:r>
                      <a:endParaRPr lang="de-DE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effectLst/>
                          <a:latin typeface="+mn-lt"/>
                        </a:rPr>
                        <a:t>ÉLEVAGE</a:t>
                      </a:r>
                      <a:endParaRPr lang="de-DE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de-DE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801672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+mn-lt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de-DE" sz="1200">
                        <a:effectLst/>
                        <a:latin typeface="+mn-lt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+mn-lt"/>
                        </a:rPr>
                        <a:t>Maraîchage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 err="1" smtClean="0">
                          <a:effectLst/>
                          <a:latin typeface="+mn-lt"/>
                          <a:ea typeface="Times New Roman"/>
                        </a:rPr>
                        <a:t>Vegetable</a:t>
                      </a:r>
                      <a:r>
                        <a:rPr lang="fr-FR" sz="1200" b="1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fr-FR" sz="1200" b="1" dirty="0" err="1" smtClean="0">
                          <a:effectLst/>
                          <a:latin typeface="+mn-lt"/>
                          <a:ea typeface="Times New Roman"/>
                        </a:rPr>
                        <a:t>Growing</a:t>
                      </a:r>
                      <a:endParaRPr lang="de-DE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+mn-lt"/>
                        </a:rPr>
                        <a:t>Arboriculture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+mn-lt"/>
                          <a:ea typeface="Times New Roman"/>
                        </a:rPr>
                        <a:t>Fruit </a:t>
                      </a:r>
                      <a:r>
                        <a:rPr lang="fr-FR" sz="1200" b="1" dirty="0" err="1" smtClean="0">
                          <a:effectLst/>
                          <a:latin typeface="+mn-lt"/>
                          <a:ea typeface="Times New Roman"/>
                        </a:rPr>
                        <a:t>Growing</a:t>
                      </a:r>
                      <a:endParaRPr lang="de-DE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+mn-lt"/>
                        </a:rPr>
                        <a:t>Céréales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 err="1" smtClean="0">
                          <a:effectLst/>
                          <a:latin typeface="+mn-lt"/>
                          <a:ea typeface="Times New Roman"/>
                        </a:rPr>
                        <a:t>Cereal</a:t>
                      </a:r>
                      <a:r>
                        <a:rPr lang="fr-FR" sz="1200" b="1" baseline="0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fr-FR" sz="1200" b="1" baseline="0" dirty="0" err="1" smtClean="0">
                          <a:effectLst/>
                          <a:latin typeface="+mn-lt"/>
                          <a:ea typeface="Times New Roman"/>
                        </a:rPr>
                        <a:t>Growing</a:t>
                      </a:r>
                      <a:endParaRPr lang="de-DE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>
                          <a:effectLst/>
                          <a:latin typeface="+mn-lt"/>
                        </a:rPr>
                        <a:t>Bovin </a:t>
                      </a:r>
                      <a:r>
                        <a:rPr lang="fr-FR" sz="1200" b="1" dirty="0" smtClean="0">
                          <a:effectLst/>
                          <a:latin typeface="+mn-lt"/>
                        </a:rPr>
                        <a:t>laitier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 err="1" smtClean="0">
                          <a:effectLst/>
                          <a:latin typeface="+mn-lt"/>
                          <a:ea typeface="Times New Roman"/>
                        </a:rPr>
                        <a:t>Cattle</a:t>
                      </a:r>
                      <a:r>
                        <a:rPr lang="fr-FR" sz="1200" b="1" baseline="0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fr-FR" sz="1200" b="1" baseline="0" dirty="0" err="1" smtClean="0">
                          <a:effectLst/>
                          <a:latin typeface="+mn-lt"/>
                          <a:ea typeface="Times New Roman"/>
                        </a:rPr>
                        <a:t>Growing</a:t>
                      </a:r>
                      <a:endParaRPr lang="de-DE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+mn-lt"/>
                        </a:rPr>
                        <a:t>Avicole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 err="1" smtClean="0">
                          <a:effectLst/>
                          <a:latin typeface="+mn-lt"/>
                          <a:ea typeface="Times New Roman"/>
                        </a:rPr>
                        <a:t>Poultry</a:t>
                      </a:r>
                      <a:r>
                        <a:rPr lang="fr-FR" sz="1200" b="1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fr-FR" sz="1200" b="1" dirty="0" err="1" smtClean="0">
                          <a:effectLst/>
                          <a:latin typeface="+mn-lt"/>
                          <a:ea typeface="Times New Roman"/>
                        </a:rPr>
                        <a:t>Farming</a:t>
                      </a:r>
                      <a:endParaRPr lang="de-DE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619249">
                <a:tc rowSpan="2"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+mn-lt"/>
                        </a:rPr>
                        <a:t>ER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>
                          <a:effectLst/>
                          <a:latin typeface="+mn-lt"/>
                        </a:rPr>
                        <a:t>PV</a:t>
                      </a:r>
                      <a:endParaRPr lang="de-DE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Oui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err="1" smtClean="0">
                          <a:effectLst/>
                          <a:latin typeface="+mn-lt"/>
                          <a:ea typeface="Times New Roman"/>
                        </a:rPr>
                        <a:t>Yes</a:t>
                      </a: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Oui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err="1" smtClean="0">
                          <a:effectLst/>
                          <a:latin typeface="+mn-lt"/>
                          <a:ea typeface="Times New Roman"/>
                        </a:rPr>
                        <a:t>Yes</a:t>
                      </a: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Moyen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  <a:ea typeface="Times New Roman"/>
                        </a:rPr>
                        <a:t>Medium</a:t>
                      </a: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Moyen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  <a:ea typeface="Times New Roman"/>
                        </a:rPr>
                        <a:t>Medium</a:t>
                      </a: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Oui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err="1" smtClean="0">
                          <a:effectLst/>
                          <a:latin typeface="+mn-lt"/>
                          <a:ea typeface="Times New Roman"/>
                        </a:rPr>
                        <a:t>Yes</a:t>
                      </a: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+mn-lt"/>
                        </a:rPr>
                        <a:t>Solaire Thermique </a:t>
                      </a:r>
                      <a:r>
                        <a:rPr lang="fr-FR" sz="1200" b="1" dirty="0" err="1" smtClean="0">
                          <a:effectLst/>
                          <a:latin typeface="+mn-lt"/>
                        </a:rPr>
                        <a:t>Solar</a:t>
                      </a:r>
                      <a:r>
                        <a:rPr lang="fr-FR" sz="1200" b="1" dirty="0" smtClean="0">
                          <a:effectLst/>
                          <a:latin typeface="+mn-lt"/>
                        </a:rPr>
                        <a:t> Thermal</a:t>
                      </a:r>
                      <a:endParaRPr lang="de-DE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Non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No</a:t>
                      </a: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00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Non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No</a:t>
                      </a: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00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Non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No</a:t>
                      </a: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Oui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err="1" smtClean="0">
                          <a:effectLst/>
                          <a:latin typeface="+mn-lt"/>
                          <a:ea typeface="Times New Roman"/>
                        </a:rPr>
                        <a:t>Yes</a:t>
                      </a:r>
                      <a:endParaRPr lang="de-DE" sz="12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Non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  <a:ea typeface="Times New Roman"/>
                        </a:rPr>
                        <a:t>No</a:t>
                      </a: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561454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0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31584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+mn-lt"/>
                        </a:rPr>
                        <a:t>EE</a:t>
                      </a:r>
                      <a:endParaRPr lang="de-DE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+mn-lt"/>
                        </a:rPr>
                        <a:t>Passif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+mn-lt"/>
                          <a:ea typeface="Times New Roman"/>
                        </a:rPr>
                        <a:t>Passive</a:t>
                      </a:r>
                      <a:endParaRPr lang="de-DE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>
                          <a:effectLst/>
                          <a:latin typeface="+mn-lt"/>
                        </a:rPr>
                        <a:t> </a:t>
                      </a:r>
                      <a:r>
                        <a:rPr lang="fr-FR" sz="1200" dirty="0" smtClean="0">
                          <a:effectLst/>
                          <a:latin typeface="+mn-lt"/>
                        </a:rPr>
                        <a:t>Non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No</a:t>
                      </a:r>
                      <a:endParaRPr lang="de-DE" sz="12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00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>
                          <a:effectLst/>
                          <a:latin typeface="+mn-lt"/>
                        </a:rPr>
                        <a:t> </a:t>
                      </a:r>
                      <a:r>
                        <a:rPr lang="fr-FR" sz="1200" dirty="0" smtClean="0">
                          <a:effectLst/>
                          <a:latin typeface="+mn-lt"/>
                        </a:rPr>
                        <a:t>Non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No</a:t>
                      </a:r>
                      <a:endParaRPr lang="de-DE" sz="12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00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>
                          <a:effectLst/>
                          <a:latin typeface="+mn-lt"/>
                        </a:rPr>
                        <a:t> </a:t>
                      </a:r>
                      <a:r>
                        <a:rPr lang="fr-FR" sz="1200" dirty="0" smtClean="0">
                          <a:effectLst/>
                          <a:latin typeface="+mn-lt"/>
                        </a:rPr>
                        <a:t>Non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No</a:t>
                      </a:r>
                      <a:endParaRPr lang="de-DE" sz="12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Moyen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  <a:ea typeface="Times New Roman"/>
                        </a:rPr>
                        <a:t>Medium</a:t>
                      </a:r>
                      <a:endParaRPr lang="de-DE" sz="12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Oui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err="1" smtClean="0">
                          <a:effectLst/>
                          <a:latin typeface="+mn-lt"/>
                          <a:ea typeface="Times New Roman"/>
                        </a:rPr>
                        <a:t>Yes</a:t>
                      </a:r>
                      <a:endParaRPr lang="de-DE" sz="12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128896">
                <a:tc rowSpan="2"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58593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+mn-lt"/>
                        </a:rPr>
                        <a:t>Actif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+mn-lt"/>
                          <a:ea typeface="Times New Roman"/>
                        </a:rPr>
                        <a:t>Active</a:t>
                      </a:r>
                      <a:endParaRPr lang="de-DE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>
                          <a:effectLst/>
                          <a:latin typeface="+mn-lt"/>
                        </a:rPr>
                        <a:t> </a:t>
                      </a:r>
                      <a:r>
                        <a:rPr lang="fr-FR" sz="1200" dirty="0" smtClean="0">
                          <a:effectLst/>
                          <a:latin typeface="+mn-lt"/>
                        </a:rPr>
                        <a:t>Moyen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  <a:ea typeface="Times New Roman"/>
                        </a:rPr>
                        <a:t>Medium</a:t>
                      </a: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>
                          <a:effectLst/>
                          <a:latin typeface="+mn-lt"/>
                        </a:rPr>
                        <a:t> </a:t>
                      </a:r>
                      <a:r>
                        <a:rPr lang="fr-FR" sz="1200" dirty="0" smtClean="0">
                          <a:effectLst/>
                          <a:latin typeface="+mn-lt"/>
                        </a:rPr>
                        <a:t>Moyen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  <a:ea typeface="Times New Roman"/>
                        </a:rPr>
                        <a:t>Medium</a:t>
                      </a: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Moyen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  <a:ea typeface="Times New Roman"/>
                        </a:rPr>
                        <a:t>Medium</a:t>
                      </a: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Oui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err="1" smtClean="0">
                          <a:effectLst/>
                          <a:latin typeface="+mn-lt"/>
                          <a:ea typeface="Times New Roman"/>
                        </a:rPr>
                        <a:t>Yes</a:t>
                      </a:r>
                      <a:endParaRPr lang="de-DE" sz="12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Oui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200" dirty="0" err="1" smtClean="0">
                          <a:effectLst/>
                          <a:latin typeface="+mn-lt"/>
                          <a:ea typeface="Times New Roman"/>
                        </a:rPr>
                        <a:t>Yes</a:t>
                      </a:r>
                      <a:endParaRPr lang="de-DE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223823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+mn-lt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+mn-lt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+mn-lt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de-DE" sz="1200" dirty="0">
                        <a:effectLst/>
                        <a:latin typeface="+mn-lt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+mn-lt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+mn-lt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+mn-lt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de-DE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48894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RE-ACTIVATE Activities in AGR/IAA Sector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dirty="0"/>
              <a:t>RE/EE Benefits Workshop Cairo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05/06/2016</a:t>
            </a:fld>
            <a:endParaRPr lang="de-DE" noProof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68877" y="222027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Assessing the </a:t>
            </a:r>
            <a:r>
              <a:rPr lang="en-US" u="sng" dirty="0" smtClean="0"/>
              <a:t>market and employment potential </a:t>
            </a:r>
            <a:r>
              <a:rPr lang="en-US" dirty="0" smtClean="0"/>
              <a:t>as well as the training and skill building needs of its focus countries MAR, TUN, EGY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Developing a sector-specific </a:t>
            </a:r>
            <a:r>
              <a:rPr lang="en-US" u="sng" dirty="0" smtClean="0"/>
              <a:t>communication and awareness raising </a:t>
            </a:r>
            <a:r>
              <a:rPr lang="en-US" dirty="0" smtClean="0"/>
              <a:t>campaign on this basis, incl. the creation/distribution of means/materials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Developing a sector-specific </a:t>
            </a:r>
            <a:r>
              <a:rPr lang="en-US" u="sng" dirty="0" smtClean="0"/>
              <a:t>marking building / roll-out support program </a:t>
            </a:r>
            <a:r>
              <a:rPr lang="en-US" dirty="0" smtClean="0"/>
              <a:t>for 2-3 selected regions, applications and subsectors, incl. </a:t>
            </a:r>
            <a:r>
              <a:rPr lang="en-US" dirty="0" smtClean="0"/>
              <a:t>pilot </a:t>
            </a:r>
            <a:r>
              <a:rPr lang="en-US" dirty="0" smtClean="0"/>
              <a:t>&amp; demonstration </a:t>
            </a:r>
            <a:r>
              <a:rPr lang="en-US" dirty="0" smtClean="0"/>
              <a:t>projects, </a:t>
            </a:r>
            <a:r>
              <a:rPr lang="en-US" dirty="0" smtClean="0"/>
              <a:t>training &amp; capacity building activities and if applicable targeted company / start-up </a:t>
            </a:r>
            <a:r>
              <a:rPr lang="en-US" dirty="0" smtClean="0"/>
              <a:t>support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Providing for systematic </a:t>
            </a:r>
            <a:r>
              <a:rPr lang="en-US" u="sng" dirty="0" smtClean="0"/>
              <a:t>monitoring, data collection and impact assess-</a:t>
            </a:r>
            <a:r>
              <a:rPr lang="en-US" u="sng" dirty="0" err="1" smtClean="0"/>
              <a:t>ment</a:t>
            </a:r>
            <a:r>
              <a:rPr lang="en-US" dirty="0" smtClean="0"/>
              <a:t>, esp. regarding value and employment effects, but also regarding broader social and environmental impacts, incl. on water resources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2946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Further Information on Related Project Outputs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dirty="0"/>
              <a:t>RE/EE Benefits Workshop Cairo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05/06/2016</a:t>
            </a:fld>
            <a:endParaRPr lang="de-DE" noProof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68877" y="222027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/>
              <a:t>Morocco</a:t>
            </a:r>
            <a:r>
              <a:rPr lang="fr-FR" dirty="0" smtClean="0"/>
              <a:t>: Les énergies renouvelables et l’efficacité énergétique dans </a:t>
            </a:r>
            <a:r>
              <a:rPr lang="fr-FR" dirty="0"/>
              <a:t>les secteurs de l'agriculture </a:t>
            </a:r>
            <a:r>
              <a:rPr lang="fr-FR" dirty="0" smtClean="0"/>
              <a:t>et </a:t>
            </a:r>
            <a:r>
              <a:rPr lang="fr-FR" dirty="0"/>
              <a:t>de l'agroalimentaire </a:t>
            </a:r>
            <a:r>
              <a:rPr lang="fr-FR" dirty="0" smtClean="0"/>
              <a:t>au </a:t>
            </a:r>
            <a:r>
              <a:rPr lang="fr-FR" dirty="0"/>
              <a:t>Maroc: </a:t>
            </a:r>
            <a:r>
              <a:rPr lang="fr-FR" dirty="0" smtClean="0"/>
              <a:t>applications technologiques, conditions </a:t>
            </a:r>
            <a:r>
              <a:rPr lang="fr-FR" dirty="0"/>
              <a:t>cadres et opportunités </a:t>
            </a:r>
            <a:r>
              <a:rPr lang="fr-FR" dirty="0" smtClean="0"/>
              <a:t>d'emploi (04/2016)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/>
              <a:t>Tunisia</a:t>
            </a:r>
            <a:r>
              <a:rPr lang="fr-FR" dirty="0" smtClean="0"/>
              <a:t>: Etude </a:t>
            </a:r>
            <a:r>
              <a:rPr lang="fr-FR" dirty="0"/>
              <a:t>d'impact socio-économique en matière de création d'emploi des </a:t>
            </a:r>
            <a:r>
              <a:rPr lang="fr-FR" dirty="0" smtClean="0"/>
              <a:t>énergies </a:t>
            </a:r>
            <a:r>
              <a:rPr lang="fr-FR" dirty="0"/>
              <a:t>renouvelables et </a:t>
            </a:r>
            <a:r>
              <a:rPr lang="fr-FR" dirty="0" smtClean="0"/>
              <a:t>de l’efficacité </a:t>
            </a:r>
            <a:r>
              <a:rPr lang="fr-FR" dirty="0"/>
              <a:t>énergétique </a:t>
            </a:r>
            <a:r>
              <a:rPr lang="fr-FR" dirty="0" smtClean="0"/>
              <a:t>dans </a:t>
            </a:r>
            <a:r>
              <a:rPr lang="fr-FR" dirty="0"/>
              <a:t>le secteur de l'agriculture en </a:t>
            </a:r>
            <a:r>
              <a:rPr lang="fr-FR" dirty="0" smtClean="0"/>
              <a:t>Tunisie (04/2016)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Egypt: </a:t>
            </a:r>
            <a:r>
              <a:rPr lang="fr-FR" dirty="0" err="1" smtClean="0"/>
              <a:t>Market</a:t>
            </a:r>
            <a:r>
              <a:rPr lang="fr-FR" dirty="0" smtClean="0"/>
              <a:t> </a:t>
            </a:r>
            <a:r>
              <a:rPr lang="fr-FR" dirty="0" err="1" smtClean="0"/>
              <a:t>assessment</a:t>
            </a:r>
            <a:r>
              <a:rPr lang="fr-FR" dirty="0" smtClean="0"/>
              <a:t> for </a:t>
            </a:r>
            <a:r>
              <a:rPr lang="fr-FR" dirty="0" err="1" smtClean="0"/>
              <a:t>solar</a:t>
            </a:r>
            <a:r>
              <a:rPr lang="fr-FR" dirty="0" smtClean="0"/>
              <a:t> </a:t>
            </a:r>
            <a:r>
              <a:rPr lang="fr-FR" dirty="0" err="1" smtClean="0"/>
              <a:t>pumping</a:t>
            </a:r>
            <a:r>
              <a:rPr lang="fr-FR" dirty="0" smtClean="0"/>
              <a:t> in 2</a:t>
            </a:r>
            <a:r>
              <a:rPr lang="fr-FR" baseline="30000" dirty="0" smtClean="0"/>
              <a:t>nd</a:t>
            </a:r>
            <a:r>
              <a:rPr lang="fr-FR" dirty="0" smtClean="0"/>
              <a:t> </a:t>
            </a:r>
            <a:r>
              <a:rPr lang="fr-FR" dirty="0" err="1" smtClean="0"/>
              <a:t>half</a:t>
            </a:r>
            <a:r>
              <a:rPr lang="fr-FR" dirty="0" smtClean="0"/>
              <a:t> of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year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u="sng" dirty="0" smtClean="0">
                <a:hlinkClick r:id="rId3"/>
              </a:rPr>
              <a:t>www.giz.de/en/worldwide/36137.html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u="sng" dirty="0" smtClean="0">
                <a:hlinkClick r:id="rId4"/>
              </a:rPr>
              <a:t>energypedia.info/wiki/Promoting_Employment_through_Renewable_Energy_and_Energy_Efficiency_in_the_MENA_Region</a:t>
            </a:r>
            <a:r>
              <a:rPr lang="fr-FR" u="sng" dirty="0">
                <a:hlinkClick r:id="rId4"/>
              </a:rPr>
              <a:t>_(RE-ACTIVATE)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918738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dirty="0"/>
              <a:t>RE/EE Benefits Workshop Cairo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05/06/2016</a:t>
            </a:fld>
            <a:endParaRPr lang="de-DE" noProof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68877" y="222027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24943" y="1779260"/>
            <a:ext cx="7776000" cy="3816000"/>
          </a:xfrm>
        </p:spPr>
        <p:txBody>
          <a:bodyPr/>
          <a:lstStyle/>
          <a:p>
            <a:pPr algn="ctr"/>
            <a:endParaRPr lang="de-DE" sz="4800" b="1" dirty="0" smtClean="0"/>
          </a:p>
          <a:p>
            <a:pPr algn="ctr"/>
            <a:r>
              <a:rPr lang="de-DE" sz="4800" b="1" dirty="0" err="1" smtClean="0"/>
              <a:t>Thank</a:t>
            </a:r>
            <a:r>
              <a:rPr lang="de-DE" sz="4800" b="1" dirty="0" smtClean="0"/>
              <a:t> </a:t>
            </a:r>
            <a:r>
              <a:rPr lang="de-DE" sz="4800" b="1" dirty="0" err="1" smtClean="0"/>
              <a:t>you</a:t>
            </a:r>
            <a:r>
              <a:rPr lang="de-DE" sz="4800" b="1" dirty="0" smtClean="0"/>
              <a:t> </a:t>
            </a:r>
            <a:r>
              <a:rPr lang="de-DE" sz="4800" b="1" dirty="0" err="1" smtClean="0"/>
              <a:t>very</a:t>
            </a:r>
            <a:r>
              <a:rPr lang="de-DE" sz="4800" b="1" dirty="0" smtClean="0"/>
              <a:t> </a:t>
            </a:r>
            <a:r>
              <a:rPr lang="de-DE" sz="4800" b="1" smtClean="0"/>
              <a:t>much</a:t>
            </a:r>
            <a:endParaRPr lang="de-DE" sz="4800" b="1" dirty="0"/>
          </a:p>
        </p:txBody>
      </p:sp>
    </p:spTree>
    <p:extLst>
      <p:ext uri="{BB962C8B-B14F-4D97-AF65-F5344CB8AC3E}">
        <p14:creationId xmlns:p14="http://schemas.microsoft.com/office/powerpoint/2010/main" val="376239159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+mn-lt"/>
              </a:rPr>
              <a:t>The RE-ACTIVATE Project in a Nutshell</a:t>
            </a:r>
            <a:endParaRPr lang="en-US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RE/EE Benefits Workshop 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05/06/2016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684000" y="2238233"/>
            <a:ext cx="7776000" cy="4025767"/>
          </a:xfrm>
        </p:spPr>
        <p:txBody>
          <a:bodyPr/>
          <a:lstStyle/>
          <a:p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Cross-</a:t>
            </a:r>
            <a:r>
              <a:rPr lang="en-US" u="sng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sectoral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regional project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focusing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 the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nexus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between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02900" lvl="1" indent="-342900">
              <a:buFont typeface="Symbol" panose="05050102010706020507" pitchFamily="18" charset="2"/>
              <a:buChar char="-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Sustainable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energy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(renewable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energy &amp; energy efficiency)</a:t>
            </a:r>
          </a:p>
          <a:p>
            <a:pPr marL="702900" lvl="1" indent="-342900">
              <a:buFont typeface="Symbol" panose="05050102010706020507" pitchFamily="18" charset="2"/>
              <a:buChar char="-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Socio-economic development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(local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jobs &amp; value creation)</a:t>
            </a:r>
          </a:p>
          <a:p>
            <a:pPr marL="342900" indent="-342900"/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Qualitative multi-level approach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aiming to support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market development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for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employment-intensive applications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 in the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MENA region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: </a:t>
            </a:r>
          </a:p>
          <a:p>
            <a:pPr marL="723900" indent="-368300">
              <a:buFont typeface="Symbol" panose="05050102010706020507" pitchFamily="18" charset="2"/>
              <a:buChar char="-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Knowhow transfer/policy dialogue/networking at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the regional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level</a:t>
            </a:r>
          </a:p>
          <a:p>
            <a:pPr marL="723900" indent="-368300">
              <a:buFont typeface="Symbol" panose="05050102010706020507" pitchFamily="18" charset="2"/>
              <a:buChar char="-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Support measures/capacity building/pilot projects in focus countries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  <a:p>
            <a:pPr marL="342900" indent="-342900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Network structure with teams in Rabat, Tunis, Cairo, and Bonn</a:t>
            </a:r>
          </a:p>
          <a:p>
            <a:pPr marL="342900" indent="-342900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Duration: 4 years (2014 – 2017), budget: 5 million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EUR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>RE/EE in Agriculture: Strengths &amp; Opportunities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RE/EE Benefits Workshop Cairo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05/06/2016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684000" y="2251881"/>
            <a:ext cx="7776000" cy="4025767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Still important role for MENA economies, in this case MAR and TUN: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AGR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as a source of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employment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IAA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as a source of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export revenue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Main, sometimes only source of income creation in rural areas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Overall declining or stagnating contribution because of major structural problems (AGR): weak productivity, climate impacts, water scarcity… 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Strong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seasonality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heterogeneity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 activities within the sector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Certain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bipolarization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many small, under-equipped farms supplying local markets vs. large, modern farms geared toward export markets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Problematic role of state policy: subsidizing natural inputs, obstructing competition, instead of facilitating access to knowhow and finance and helping to create a modern infrastructure (transport, storage, cooling…)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420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>RE/EE in Agriculture: Strengths &amp; Opportunities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RE/EE Benefits Workshop Cairo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05/06/2016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684000" y="2251881"/>
            <a:ext cx="7776000" cy="4025767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Weak and medium share of AGR and IAA respectively in final energy consumption, mostly for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fossil motion fuels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(for transport, processing, pumping…) and for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electricity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(for heating, cooling, lighting...)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Large market potential due to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recent cutbacks of fossil subsidies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(esp. Diesel) for agricultural applications and because of the high (and growing)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importance of hydraulic irrigation systems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Many applications (equipment for pumping, cooling/heating, lighting, processing, sterilization…) are </a:t>
            </a:r>
            <a:r>
              <a:rPr lang="en-US" u="sng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overdimensioned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often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outdated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need to be replaced in any way in the near future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High costs for many conventional energy services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(for grid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connection, fuel delivery, spare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parts, customer services…)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remote </a:t>
            </a:r>
            <a:r>
              <a:rPr lang="en-US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and/or dispersed areas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borne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by the state of by end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consumers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08061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>RE/EE in Agriculture: Strengths &amp; Opportunities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RE/EE Benefits Workshop Cairo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05/06/2016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684000" y="2251881"/>
            <a:ext cx="7776000" cy="4025767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Opportunities for creating (or maintaining) local value, income and jobs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underprivileged/remote areas which are exposed to generally less friendly conditions and difficult to service from the main urban centers (AGR)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strategic economic sectors which are major foreign cash earners and job creators and are subject to intensive competition from other actors (IAA)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well-selected sub-sectors and technological applications offering a high degree of technological maturity and financial viability (&lt; </a:t>
            </a:r>
            <a:r>
              <a:rPr lang="en-US" sz="1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less than 5 years) 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Possibility to link RE with EE, thereby improving energy productivity and optimizing impacts on local labor market and value chains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Possible beneficial impacts on groundwater resource management by linking solar pumping to drip irrigation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62078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RE/EE Benefits Workshop Cairo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05/06/2016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cs typeface="Tahoma" pitchFamily="34" charset="0"/>
              </a:rPr>
              <a:t>RE/EE in Agriculture: </a:t>
            </a:r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>Weaknesses &amp; Challenges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2" name="Inhaltsplatzhalter 7"/>
          <p:cNvSpPr>
            <a:spLocks noGrp="1"/>
          </p:cNvSpPr>
          <p:nvPr>
            <p:ph idx="1"/>
          </p:nvPr>
        </p:nvSpPr>
        <p:spPr>
          <a:xfrm>
            <a:off x="684000" y="2251881"/>
            <a:ext cx="7776000" cy="401212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Very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heterogeneous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dispersed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forms of applications and demand over a variety of sectors and regions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Strong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temporality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volatility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(due to natural cycles in agriculture, further reinforced climate change)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Very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limited recourse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 </a:t>
            </a:r>
            <a:r>
              <a:rPr lang="en-US" u="sng" dirty="0"/>
              <a:t>financial means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technical expertise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Practically </a:t>
            </a:r>
            <a:r>
              <a:rPr lang="en-US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non-existing infrastructure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service and </a:t>
            </a:r>
            <a:r>
              <a:rPr lang="en-US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backup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firms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(consulting-installation-maintenance…)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Still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very high subsidies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some fossil fuels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(esp. butane &amp; elec.)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Political resistance due to widespread fears over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environmental damage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solar pumping on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groundwater resources</a:t>
            </a:r>
          </a:p>
        </p:txBody>
      </p:sp>
    </p:spTree>
    <p:extLst>
      <p:ext uri="{BB962C8B-B14F-4D97-AF65-F5344CB8AC3E}">
        <p14:creationId xmlns:p14="http://schemas.microsoft.com/office/powerpoint/2010/main" val="25101166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RE/EE Benefits Workshop Cairo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05/06/2016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>
          <a:xfrm>
            <a:off x="697648" y="1292132"/>
            <a:ext cx="7776000" cy="617928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+mn-lt"/>
                <a:cs typeface="Tahoma" pitchFamily="34" charset="0"/>
              </a:rPr>
              <a:t>Morocco: Primary Energy</a:t>
            </a:r>
            <a:r>
              <a:rPr lang="en-US" b="1" dirty="0" smtClean="0">
                <a:solidFill>
                  <a:srgbClr val="C00000"/>
                </a:solidFill>
                <a:latin typeface="+mn-lt"/>
              </a:rPr>
              <a:t> Consumption at the National Level and in the Agricultural Sector</a:t>
            </a:r>
            <a:r>
              <a:rPr lang="en-US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/>
            </a:r>
            <a:br>
              <a:rPr lang="en-US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</a:br>
            <a:r>
              <a:rPr lang="en-US" b="1" dirty="0" smtClean="0">
                <a:solidFill>
                  <a:srgbClr val="C00000"/>
                </a:solidFill>
                <a:latin typeface="+mn-lt"/>
                <a:cs typeface="Tahoma" pitchFamily="34" charset="0"/>
              </a:rPr>
              <a:t> 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7" name="Image 6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80" y="2490715"/>
            <a:ext cx="4162567" cy="3534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12943" y="2388358"/>
            <a:ext cx="4352774" cy="373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7"/>
          <p:cNvSpPr txBox="1"/>
          <p:nvPr/>
        </p:nvSpPr>
        <p:spPr>
          <a:xfrm>
            <a:off x="2188590" y="5989345"/>
            <a:ext cx="11346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Calibri" pitchFamily="34" charset="0"/>
              </a:rPr>
              <a:t>Source </a:t>
            </a:r>
            <a:r>
              <a:rPr lang="fr-FR" sz="1200" dirty="0" err="1" smtClean="0">
                <a:latin typeface="Calibri" pitchFamily="34" charset="0"/>
              </a:rPr>
              <a:t>MEMEE</a:t>
            </a:r>
            <a:endParaRPr lang="fr-FR" sz="1200" dirty="0">
              <a:latin typeface="Calibri" pitchFamily="34" charset="0"/>
            </a:endParaRPr>
          </a:p>
        </p:txBody>
      </p:sp>
      <p:sp>
        <p:nvSpPr>
          <p:cNvPr id="13" name="ZoneTexte 11"/>
          <p:cNvSpPr txBox="1"/>
          <p:nvPr/>
        </p:nvSpPr>
        <p:spPr>
          <a:xfrm>
            <a:off x="5762035" y="5978366"/>
            <a:ext cx="22704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Calibri" pitchFamily="34" charset="0"/>
              </a:rPr>
              <a:t>Source: Stratégie EE – A. Lahbabi</a:t>
            </a:r>
            <a:endParaRPr lang="fr-FR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0165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RE/EE Benefits Workshop Cairo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05/06/2016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695725" cy="61792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>Morocco: Consumption by Application in 2014</a:t>
            </a:r>
            <a:endParaRPr lang="en-US" b="1" dirty="0">
              <a:latin typeface="Calibri" panose="020F0502020204030204" pitchFamily="34" charset="0"/>
            </a:endParaRPr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6036" y="2210937"/>
            <a:ext cx="7765576" cy="436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1793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RE/EE Benefits Workshop Cairo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05/06/2016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>Morocco: Main Opportunities &amp; Potentials for EE </a:t>
            </a:r>
            <a:endParaRPr lang="en-US" b="1" dirty="0">
              <a:latin typeface="Calibri" panose="020F0502020204030204" pitchFamily="34" charset="0"/>
            </a:endParaRPr>
          </a:p>
        </p:txBody>
      </p:sp>
      <p:pic>
        <p:nvPicPr>
          <p:cNvPr id="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331" y="2224584"/>
            <a:ext cx="7751929" cy="403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16661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-powerpoint-leerfolie-en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giz-powerpoint-leerfolie-en</Template>
  <TotalTime>0</TotalTime>
  <Words>1182</Words>
  <Application>Microsoft Office PowerPoint</Application>
  <PresentationFormat>Bildschirmpräsentation (4:3)</PresentationFormat>
  <Paragraphs>241</Paragraphs>
  <Slides>18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18</vt:i4>
      </vt:variant>
    </vt:vector>
  </HeadingPairs>
  <TitlesOfParts>
    <vt:vector size="20" baseType="lpstr">
      <vt:lpstr>giz-powerpoint-leerfolie-en</vt:lpstr>
      <vt:lpstr>Cover</vt:lpstr>
      <vt:lpstr>Emerging Markets for Labor-Intensive RE/EE Applications in MENA Countries:  Some Examples and Insights from the Agricultural and Food Sector</vt:lpstr>
      <vt:lpstr>The RE-ACTIVATE Project in a Nutshell</vt:lpstr>
      <vt:lpstr>RE/EE in Agriculture: Strengths &amp; Opportunities</vt:lpstr>
      <vt:lpstr>RE/EE in Agriculture: Strengths &amp; Opportunities</vt:lpstr>
      <vt:lpstr>RE/EE in Agriculture: Strengths &amp; Opportunities</vt:lpstr>
      <vt:lpstr>RE/EE in Agriculture: Weaknesses &amp; Challenges</vt:lpstr>
      <vt:lpstr>Morocco: Primary Energy Consumption at the National Level and in the Agricultural Sector  </vt:lpstr>
      <vt:lpstr>Morocco: Consumption by Application in 2014</vt:lpstr>
      <vt:lpstr>Morocco: Main Opportunities &amp; Potentials for EE </vt:lpstr>
      <vt:lpstr>Morocco: Market Size &amp; Potential for Solar Pumping</vt:lpstr>
      <vt:lpstr>Morocco: Employment Potential of Solar Pumping</vt:lpstr>
      <vt:lpstr>Tunisia: Economic Role of the Agriculture Sector</vt:lpstr>
      <vt:lpstr>Tunisia: Energy Consumption in Agriculture</vt:lpstr>
      <vt:lpstr>Tunisia: Suitable Areas for RE/EE in Agriculture</vt:lpstr>
      <vt:lpstr>Tunisia: Suitable Areas for RE/EE in Agriculture</vt:lpstr>
      <vt:lpstr>RE-ACTIVATE Activities in AGR/IAA Sector </vt:lpstr>
      <vt:lpstr>Further Information on Related Project Outputs </vt:lpstr>
      <vt:lpstr>PowerPoint-Präsentation</vt:lpstr>
    </vt:vector>
  </TitlesOfParts>
  <Company>GIZ GmbH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Kim Stoffel</dc:creator>
  <cp:keywords>GIZ-Leerfolie</cp:keywords>
  <cp:lastModifiedBy>UserLA3067</cp:lastModifiedBy>
  <cp:revision>173</cp:revision>
  <cp:lastPrinted>2012-07-19T10:16:59Z</cp:lastPrinted>
  <dcterms:created xsi:type="dcterms:W3CDTF">2014-09-01T11:45:35Z</dcterms:created>
  <dcterms:modified xsi:type="dcterms:W3CDTF">2016-06-05T11:55:06Z</dcterms:modified>
</cp:coreProperties>
</file>